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4"/>
  </p:sldMasterIdLst>
  <p:notesMasterIdLst>
    <p:notesMasterId r:id="rId20"/>
  </p:notesMasterIdLst>
  <p:sldIdLst>
    <p:sldId id="287" r:id="rId5"/>
    <p:sldId id="288" r:id="rId6"/>
    <p:sldId id="258" r:id="rId7"/>
    <p:sldId id="273" r:id="rId8"/>
    <p:sldId id="262" r:id="rId9"/>
    <p:sldId id="261" r:id="rId10"/>
    <p:sldId id="260" r:id="rId11"/>
    <p:sldId id="267" r:id="rId12"/>
    <p:sldId id="289" r:id="rId13"/>
    <p:sldId id="290" r:id="rId14"/>
    <p:sldId id="291" r:id="rId15"/>
    <p:sldId id="292" r:id="rId16"/>
    <p:sldId id="293" r:id="rId17"/>
    <p:sldId id="294" r:id="rId18"/>
    <p:sldId id="264" r:id="rId19"/>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33"/>
    <a:srgbClr val="0082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Stile medio 3 - Colore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C083E6E3-FA7D-4D7B-A595-EF9225AFEA82}" styleName="Stile chiaro 1 - Color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B4B98B0-60AC-42C2-AFA5-B58CD77FA1E5}" styleName="Stile chiaro 1 - Color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FD0F851-EC5A-4D38-B0AD-8093EC10F338}" styleName="Stile chiaro 1 - Colore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9CF1AB2-1976-4502-BF36-3FF5EA218861}" styleName="Stile medio 4 - Color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C89EF96-8CEA-46FF-86C4-4CE0E7609802}" styleName="Stile chiaro 3 - Colore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Stile chiaro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505E3EF-67EA-436B-97B2-0124C06EBD24}" styleName="Stile medio 4 - Colore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012ECD-51FC-41F1-AA8D-1B2483CD663E}" styleName="Stile chiaro 2 - Colore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2" autoAdjust="0"/>
    <p:restoredTop sz="94660"/>
  </p:normalViewPr>
  <p:slideViewPr>
    <p:cSldViewPr snapToGrid="0">
      <p:cViewPr varScale="1">
        <p:scale>
          <a:sx n="108" d="100"/>
          <a:sy n="108" d="100"/>
        </p:scale>
        <p:origin x="462" y="10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68E36A-7D9B-41B8-8DF6-A066BB3B024E}" type="datetimeFigureOut">
              <a:rPr lang="it-IT" smtClean="0"/>
              <a:t>16/01/2025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CDAC12-DA90-456B-AF13-408B3BCF2173}" type="slidenum">
              <a:rPr lang="it-IT" smtClean="0"/>
              <a:t>‹N›</a:t>
            </a:fld>
            <a:endParaRPr lang="it-IT"/>
          </a:p>
        </p:txBody>
      </p:sp>
    </p:spTree>
    <p:extLst>
      <p:ext uri="{BB962C8B-B14F-4D97-AF65-F5344CB8AC3E}">
        <p14:creationId xmlns:p14="http://schemas.microsoft.com/office/powerpoint/2010/main" val="3126115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a:t>
            </a:r>
          </a:p>
        </p:txBody>
      </p:sp>
      <p:sp>
        <p:nvSpPr>
          <p:cNvPr id="3" name="Sottotito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p:cNvSpPr>
            <a:spLocks noGrp="1"/>
          </p:cNvSpPr>
          <p:nvPr>
            <p:ph type="dt" sz="half" idx="10"/>
          </p:nvPr>
        </p:nvSpPr>
        <p:spPr/>
        <p:txBody>
          <a:bodyPr/>
          <a:lstStyle/>
          <a:p>
            <a:fld id="{D1BAA0F3-21AB-4AAF-9639-372C393FB165}" type="datetimeFigureOut">
              <a:rPr lang="it-IT" smtClean="0"/>
              <a:t>16/01/2025</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50C12541-668A-464D-8FE2-28E11BC4A888}" type="slidenum">
              <a:rPr lang="it-IT" smtClean="0"/>
              <a:t>‹N›</a:t>
            </a:fld>
            <a:endParaRPr lang="it-IT"/>
          </a:p>
        </p:txBody>
      </p:sp>
    </p:spTree>
    <p:extLst>
      <p:ext uri="{BB962C8B-B14F-4D97-AF65-F5344CB8AC3E}">
        <p14:creationId xmlns:p14="http://schemas.microsoft.com/office/powerpoint/2010/main" val="6716158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D1BAA0F3-21AB-4AAF-9639-372C393FB165}" type="datetimeFigureOut">
              <a:rPr lang="it-IT" smtClean="0"/>
              <a:t>16/01/2025</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50C12541-668A-464D-8FE2-28E11BC4A888}" type="slidenum">
              <a:rPr lang="it-IT" smtClean="0"/>
              <a:t>‹N›</a:t>
            </a:fld>
            <a:endParaRPr lang="it-IT"/>
          </a:p>
        </p:txBody>
      </p:sp>
    </p:spTree>
    <p:extLst>
      <p:ext uri="{BB962C8B-B14F-4D97-AF65-F5344CB8AC3E}">
        <p14:creationId xmlns:p14="http://schemas.microsoft.com/office/powerpoint/2010/main" val="1873842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24900" y="365125"/>
            <a:ext cx="2628900" cy="5811838"/>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838200" y="365125"/>
            <a:ext cx="7734300" cy="5811838"/>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D1BAA0F3-21AB-4AAF-9639-372C393FB165}" type="datetimeFigureOut">
              <a:rPr lang="it-IT" smtClean="0"/>
              <a:t>16/01/2025</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50C12541-668A-464D-8FE2-28E11BC4A888}" type="slidenum">
              <a:rPr lang="it-IT" smtClean="0"/>
              <a:t>‹N›</a:t>
            </a:fld>
            <a:endParaRPr lang="it-IT"/>
          </a:p>
        </p:txBody>
      </p:sp>
    </p:spTree>
    <p:extLst>
      <p:ext uri="{BB962C8B-B14F-4D97-AF65-F5344CB8AC3E}">
        <p14:creationId xmlns:p14="http://schemas.microsoft.com/office/powerpoint/2010/main" val="6010580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olo e tes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87A8CE-AA9F-4D70-558F-C9CA008AC209}"/>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74AD27DD-44FC-7EE3-10FC-1B69CD2222DE}"/>
              </a:ext>
            </a:extLst>
          </p:cNvPr>
          <p:cNvSpPr>
            <a:spLocks noGrp="1"/>
          </p:cNvSpPr>
          <p:nvPr>
            <p:ph type="body"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F9A6D879-F8E8-00C4-FEA1-DCEBCD84CAC7}"/>
              </a:ext>
            </a:extLst>
          </p:cNvPr>
          <p:cNvSpPr>
            <a:spLocks noGrp="1"/>
          </p:cNvSpPr>
          <p:nvPr>
            <p:ph type="dt" sz="half" idx="10"/>
          </p:nvPr>
        </p:nvSpPr>
        <p:spPr/>
        <p:txBody>
          <a:bodyPr/>
          <a:lstStyle/>
          <a:p>
            <a:fld id="{DDAB64B4-9A3D-49AA-930C-6C3106BD018F}" type="datetimeFigureOut">
              <a:rPr lang="en-GB" smtClean="0"/>
              <a:t>16/01/2025</a:t>
            </a:fld>
            <a:endParaRPr lang="en-GB"/>
          </a:p>
        </p:txBody>
      </p:sp>
      <p:sp>
        <p:nvSpPr>
          <p:cNvPr id="5" name="Segnaposto piè di pagina 4">
            <a:extLst>
              <a:ext uri="{FF2B5EF4-FFF2-40B4-BE49-F238E27FC236}">
                <a16:creationId xmlns:a16="http://schemas.microsoft.com/office/drawing/2014/main" id="{F9AED27B-E71F-3626-4460-4F13E9C9FDF7}"/>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48313476-2CB7-405C-C23F-4FB68BECFC12}"/>
              </a:ext>
            </a:extLst>
          </p:cNvPr>
          <p:cNvSpPr>
            <a:spLocks noGrp="1"/>
          </p:cNvSpPr>
          <p:nvPr>
            <p:ph type="sldNum" sz="quarter" idx="12"/>
          </p:nvPr>
        </p:nvSpPr>
        <p:spPr/>
        <p:txBody>
          <a:bodyPr/>
          <a:lstStyle/>
          <a:p>
            <a:fld id="{149C686F-A388-4BEF-9D40-479A6C6C01CB}" type="slidenum">
              <a:rPr lang="en-GB" smtClean="0"/>
              <a:t>‹N›</a:t>
            </a:fld>
            <a:endParaRPr lang="en-GB"/>
          </a:p>
        </p:txBody>
      </p:sp>
    </p:spTree>
    <p:extLst>
      <p:ext uri="{BB962C8B-B14F-4D97-AF65-F5344CB8AC3E}">
        <p14:creationId xmlns:p14="http://schemas.microsoft.com/office/powerpoint/2010/main" val="2333166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D1BAA0F3-21AB-4AAF-9639-372C393FB165}" type="datetimeFigureOut">
              <a:rPr lang="it-IT" smtClean="0"/>
              <a:t>16/01/2025</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50C12541-668A-464D-8FE2-28E11BC4A888}" type="slidenum">
              <a:rPr lang="it-IT" smtClean="0"/>
              <a:t>‹N›</a:t>
            </a:fld>
            <a:endParaRPr lang="it-IT"/>
          </a:p>
        </p:txBody>
      </p:sp>
    </p:spTree>
    <p:extLst>
      <p:ext uri="{BB962C8B-B14F-4D97-AF65-F5344CB8AC3E}">
        <p14:creationId xmlns:p14="http://schemas.microsoft.com/office/powerpoint/2010/main" val="1217063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a:t>
            </a:r>
          </a:p>
        </p:txBody>
      </p:sp>
      <p:sp>
        <p:nvSpPr>
          <p:cNvPr id="3" name="Segnaposto tes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p:txBody>
          <a:bodyPr/>
          <a:lstStyle/>
          <a:p>
            <a:fld id="{D1BAA0F3-21AB-4AAF-9639-372C393FB165}" type="datetimeFigureOut">
              <a:rPr lang="it-IT" smtClean="0"/>
              <a:t>16/01/2025</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50C12541-668A-464D-8FE2-28E11BC4A888}" type="slidenum">
              <a:rPr lang="it-IT" smtClean="0"/>
              <a:t>‹N›</a:t>
            </a:fld>
            <a:endParaRPr lang="it-IT"/>
          </a:p>
        </p:txBody>
      </p:sp>
    </p:spTree>
    <p:extLst>
      <p:ext uri="{BB962C8B-B14F-4D97-AF65-F5344CB8AC3E}">
        <p14:creationId xmlns:p14="http://schemas.microsoft.com/office/powerpoint/2010/main" val="4112438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838200" y="1825625"/>
            <a:ext cx="5181600" cy="435133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6172200" y="1825625"/>
            <a:ext cx="5181600" cy="435133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p:txBody>
          <a:bodyPr/>
          <a:lstStyle/>
          <a:p>
            <a:fld id="{D1BAA0F3-21AB-4AAF-9639-372C393FB165}" type="datetimeFigureOut">
              <a:rPr lang="it-IT" smtClean="0"/>
              <a:t>16/01/2025</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50C12541-668A-464D-8FE2-28E11BC4A888}" type="slidenum">
              <a:rPr lang="it-IT" smtClean="0"/>
              <a:t>‹N›</a:t>
            </a:fld>
            <a:endParaRPr lang="it-IT"/>
          </a:p>
        </p:txBody>
      </p:sp>
    </p:spTree>
    <p:extLst>
      <p:ext uri="{BB962C8B-B14F-4D97-AF65-F5344CB8AC3E}">
        <p14:creationId xmlns:p14="http://schemas.microsoft.com/office/powerpoint/2010/main" val="1242358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839788" y="365125"/>
            <a:ext cx="10515600" cy="1325563"/>
          </a:xfrm>
        </p:spPr>
        <p:txBody>
          <a:bodyPr/>
          <a:lstStyle/>
          <a:p>
            <a:r>
              <a:rPr lang="it-IT"/>
              <a:t>Fare clic per modificare lo stile del titolo</a:t>
            </a:r>
          </a:p>
        </p:txBody>
      </p:sp>
      <p:sp>
        <p:nvSpPr>
          <p:cNvPr id="3" name="Segnaposto tes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839788" y="2505075"/>
            <a:ext cx="5157787" cy="368458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6172200" y="2505075"/>
            <a:ext cx="5183188" cy="368458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p:txBody>
          <a:bodyPr/>
          <a:lstStyle/>
          <a:p>
            <a:fld id="{D1BAA0F3-21AB-4AAF-9639-372C393FB165}" type="datetimeFigureOut">
              <a:rPr lang="it-IT" smtClean="0"/>
              <a:t>16/01/2025</a:t>
            </a:fld>
            <a:endParaRPr lang="it-IT"/>
          </a:p>
        </p:txBody>
      </p:sp>
      <p:sp>
        <p:nvSpPr>
          <p:cNvPr id="8" name="Segnaposto piè di pagina 7"/>
          <p:cNvSpPr>
            <a:spLocks noGrp="1"/>
          </p:cNvSpPr>
          <p:nvPr>
            <p:ph type="ftr" sz="quarter" idx="11"/>
          </p:nvPr>
        </p:nvSpPr>
        <p:spPr/>
        <p:txBody>
          <a:bodyPr/>
          <a:lstStyle/>
          <a:p>
            <a:endParaRPr lang="it-IT"/>
          </a:p>
        </p:txBody>
      </p:sp>
      <p:sp>
        <p:nvSpPr>
          <p:cNvPr id="9" name="Segnaposto numero diapositiva 8"/>
          <p:cNvSpPr>
            <a:spLocks noGrp="1"/>
          </p:cNvSpPr>
          <p:nvPr>
            <p:ph type="sldNum" sz="quarter" idx="12"/>
          </p:nvPr>
        </p:nvSpPr>
        <p:spPr/>
        <p:txBody>
          <a:bodyPr/>
          <a:lstStyle/>
          <a:p>
            <a:fld id="{50C12541-668A-464D-8FE2-28E11BC4A888}" type="slidenum">
              <a:rPr lang="it-IT" smtClean="0"/>
              <a:t>‹N›</a:t>
            </a:fld>
            <a:endParaRPr lang="it-IT"/>
          </a:p>
        </p:txBody>
      </p:sp>
    </p:spTree>
    <p:extLst>
      <p:ext uri="{BB962C8B-B14F-4D97-AF65-F5344CB8AC3E}">
        <p14:creationId xmlns:p14="http://schemas.microsoft.com/office/powerpoint/2010/main" val="809773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p:txBody>
          <a:bodyPr/>
          <a:lstStyle/>
          <a:p>
            <a:fld id="{D1BAA0F3-21AB-4AAF-9639-372C393FB165}" type="datetimeFigureOut">
              <a:rPr lang="it-IT" smtClean="0"/>
              <a:t>16/01/2025</a:t>
            </a:fld>
            <a:endParaRPr lang="it-IT"/>
          </a:p>
        </p:txBody>
      </p:sp>
      <p:sp>
        <p:nvSpPr>
          <p:cNvPr id="4" name="Segnaposto piè di pagina 3"/>
          <p:cNvSpPr>
            <a:spLocks noGrp="1"/>
          </p:cNvSpPr>
          <p:nvPr>
            <p:ph type="ftr" sz="quarter" idx="11"/>
          </p:nvPr>
        </p:nvSpPr>
        <p:spPr/>
        <p:txBody>
          <a:bodyPr/>
          <a:lstStyle/>
          <a:p>
            <a:endParaRPr lang="it-IT"/>
          </a:p>
        </p:txBody>
      </p:sp>
      <p:sp>
        <p:nvSpPr>
          <p:cNvPr id="5" name="Segnaposto numero diapositiva 4"/>
          <p:cNvSpPr>
            <a:spLocks noGrp="1"/>
          </p:cNvSpPr>
          <p:nvPr>
            <p:ph type="sldNum" sz="quarter" idx="12"/>
          </p:nvPr>
        </p:nvSpPr>
        <p:spPr/>
        <p:txBody>
          <a:bodyPr/>
          <a:lstStyle/>
          <a:p>
            <a:fld id="{50C12541-668A-464D-8FE2-28E11BC4A888}" type="slidenum">
              <a:rPr lang="it-IT" smtClean="0"/>
              <a:t>‹N›</a:t>
            </a:fld>
            <a:endParaRPr lang="it-IT"/>
          </a:p>
        </p:txBody>
      </p:sp>
    </p:spTree>
    <p:extLst>
      <p:ext uri="{BB962C8B-B14F-4D97-AF65-F5344CB8AC3E}">
        <p14:creationId xmlns:p14="http://schemas.microsoft.com/office/powerpoint/2010/main" val="1397028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D1BAA0F3-21AB-4AAF-9639-372C393FB165}" type="datetimeFigureOut">
              <a:rPr lang="it-IT" smtClean="0"/>
              <a:t>16/01/2025</a:t>
            </a:fld>
            <a:endParaRPr lang="it-IT"/>
          </a:p>
        </p:txBody>
      </p:sp>
      <p:sp>
        <p:nvSpPr>
          <p:cNvPr id="3" name="Segnaposto piè di pagina 2"/>
          <p:cNvSpPr>
            <a:spLocks noGrp="1"/>
          </p:cNvSpPr>
          <p:nvPr>
            <p:ph type="ftr" sz="quarter" idx="11"/>
          </p:nvPr>
        </p:nvSpPr>
        <p:spPr/>
        <p:txBody>
          <a:bodyPr/>
          <a:lstStyle/>
          <a:p>
            <a:endParaRPr lang="it-IT"/>
          </a:p>
        </p:txBody>
      </p:sp>
      <p:sp>
        <p:nvSpPr>
          <p:cNvPr id="4" name="Segnaposto numero diapositiva 3"/>
          <p:cNvSpPr>
            <a:spLocks noGrp="1"/>
          </p:cNvSpPr>
          <p:nvPr>
            <p:ph type="sldNum" sz="quarter" idx="12"/>
          </p:nvPr>
        </p:nvSpPr>
        <p:spPr/>
        <p:txBody>
          <a:bodyPr/>
          <a:lstStyle/>
          <a:p>
            <a:fld id="{50C12541-668A-464D-8FE2-28E11BC4A888}" type="slidenum">
              <a:rPr lang="it-IT" smtClean="0"/>
              <a:t>‹N›</a:t>
            </a:fld>
            <a:endParaRPr lang="it-IT"/>
          </a:p>
        </p:txBody>
      </p:sp>
    </p:spTree>
    <p:extLst>
      <p:ext uri="{BB962C8B-B14F-4D97-AF65-F5344CB8AC3E}">
        <p14:creationId xmlns:p14="http://schemas.microsoft.com/office/powerpoint/2010/main" val="3947879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p>
        </p:txBody>
      </p:sp>
      <p:sp>
        <p:nvSpPr>
          <p:cNvPr id="3" name="Segnaposto contenut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stili del testo dello schema</a:t>
            </a:r>
          </a:p>
        </p:txBody>
      </p:sp>
      <p:sp>
        <p:nvSpPr>
          <p:cNvPr id="5" name="Segnaposto data 4"/>
          <p:cNvSpPr>
            <a:spLocks noGrp="1"/>
          </p:cNvSpPr>
          <p:nvPr>
            <p:ph type="dt" sz="half" idx="10"/>
          </p:nvPr>
        </p:nvSpPr>
        <p:spPr/>
        <p:txBody>
          <a:bodyPr/>
          <a:lstStyle/>
          <a:p>
            <a:fld id="{D1BAA0F3-21AB-4AAF-9639-372C393FB165}" type="datetimeFigureOut">
              <a:rPr lang="it-IT" smtClean="0"/>
              <a:t>16/01/2025</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50C12541-668A-464D-8FE2-28E11BC4A888}" type="slidenum">
              <a:rPr lang="it-IT" smtClean="0"/>
              <a:t>‹N›</a:t>
            </a:fld>
            <a:endParaRPr lang="it-IT"/>
          </a:p>
        </p:txBody>
      </p:sp>
    </p:spTree>
    <p:extLst>
      <p:ext uri="{BB962C8B-B14F-4D97-AF65-F5344CB8AC3E}">
        <p14:creationId xmlns:p14="http://schemas.microsoft.com/office/powerpoint/2010/main" val="11842375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p>
        </p:txBody>
      </p:sp>
      <p:sp>
        <p:nvSpPr>
          <p:cNvPr id="3" name="Segnaposto immagin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stili del testo dello schema</a:t>
            </a:r>
          </a:p>
        </p:txBody>
      </p:sp>
      <p:sp>
        <p:nvSpPr>
          <p:cNvPr id="5" name="Segnaposto data 4"/>
          <p:cNvSpPr>
            <a:spLocks noGrp="1"/>
          </p:cNvSpPr>
          <p:nvPr>
            <p:ph type="dt" sz="half" idx="10"/>
          </p:nvPr>
        </p:nvSpPr>
        <p:spPr/>
        <p:txBody>
          <a:bodyPr/>
          <a:lstStyle/>
          <a:p>
            <a:fld id="{D1BAA0F3-21AB-4AAF-9639-372C393FB165}" type="datetimeFigureOut">
              <a:rPr lang="it-IT" smtClean="0"/>
              <a:t>16/01/2025</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50C12541-668A-464D-8FE2-28E11BC4A888}" type="slidenum">
              <a:rPr lang="it-IT" smtClean="0"/>
              <a:t>‹N›</a:t>
            </a:fld>
            <a:endParaRPr lang="it-IT"/>
          </a:p>
        </p:txBody>
      </p:sp>
    </p:spTree>
    <p:extLst>
      <p:ext uri="{BB962C8B-B14F-4D97-AF65-F5344CB8AC3E}">
        <p14:creationId xmlns:p14="http://schemas.microsoft.com/office/powerpoint/2010/main" val="201010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t="-10000" b="-17000"/>
          </a:stretch>
        </a:blipFill>
        <a:effectLst/>
      </p:bgPr>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a:t>
            </a:r>
          </a:p>
        </p:txBody>
      </p:sp>
      <p:sp>
        <p:nvSpPr>
          <p:cNvPr id="3" name="Segnaposto tes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BAA0F3-21AB-4AAF-9639-372C393FB165}" type="datetimeFigureOut">
              <a:rPr lang="it-IT" smtClean="0"/>
              <a:t>16/01/2025</a:t>
            </a:fld>
            <a:endParaRPr lang="it-IT"/>
          </a:p>
        </p:txBody>
      </p:sp>
      <p:sp>
        <p:nvSpPr>
          <p:cNvPr id="5" name="Segnaposto piè di pa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C12541-668A-464D-8FE2-28E11BC4A888}" type="slidenum">
              <a:rPr lang="it-IT" smtClean="0"/>
              <a:t>‹N›</a:t>
            </a:fld>
            <a:endParaRPr lang="it-IT"/>
          </a:p>
        </p:txBody>
      </p:sp>
    </p:spTree>
    <p:extLst>
      <p:ext uri="{BB962C8B-B14F-4D97-AF65-F5344CB8AC3E}">
        <p14:creationId xmlns:p14="http://schemas.microsoft.com/office/powerpoint/2010/main" val="894155727"/>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7" Type="http://schemas.openxmlformats.org/officeDocument/2006/relationships/image" Target="../media/image17.tiff"/><Relationship Id="rId2" Type="http://schemas.openxmlformats.org/officeDocument/2006/relationships/image" Target="../media/image12.tiff"/><Relationship Id="rId1" Type="http://schemas.openxmlformats.org/officeDocument/2006/relationships/slideLayout" Target="../slideLayouts/slideLayout12.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tiff"/></Relationships>
</file>

<file path=ppt/slides/_rels/slide1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12.xml"/><Relationship Id="rId6" Type="http://schemas.openxmlformats.org/officeDocument/2006/relationships/image" Target="../media/image22.tiff"/><Relationship Id="rId5" Type="http://schemas.openxmlformats.org/officeDocument/2006/relationships/image" Target="../media/image21.tiff"/><Relationship Id="rId4" Type="http://schemas.openxmlformats.org/officeDocument/2006/relationships/image" Target="../media/image20.tiff"/></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image" Target="../media/image23.jpeg"/><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tiff"/><Relationship Id="rId4" Type="http://schemas.openxmlformats.org/officeDocument/2006/relationships/image" Target="../media/image25.tiff"/></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1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2.xml"/><Relationship Id="rId5" Type="http://schemas.openxmlformats.org/officeDocument/2006/relationships/image" Target="../media/image37.jpeg"/><Relationship Id="rId4" Type="http://schemas.openxmlformats.org/officeDocument/2006/relationships/image" Target="../media/image36.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ithub.com/COISPA/BioIndex" TargetMode="Externa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
          <p:cNvSpPr>
            <a:spLocks noGrp="1"/>
          </p:cNvSpPr>
          <p:nvPr>
            <p:ph type="subTitle" idx="1"/>
          </p:nvPr>
        </p:nvSpPr>
        <p:spPr>
          <a:xfrm>
            <a:off x="1075831" y="5713446"/>
            <a:ext cx="2973655" cy="513057"/>
          </a:xfrm>
        </p:spPr>
        <p:txBody>
          <a:bodyPr>
            <a:noAutofit/>
          </a:bodyPr>
          <a:lstStyle/>
          <a:p>
            <a:pPr algn="l"/>
            <a:r>
              <a:rPr lang="it-IT" sz="2800" dirty="0">
                <a:solidFill>
                  <a:schemeClr val="accent1">
                    <a:lumMod val="50000"/>
                  </a:schemeClr>
                </a:solidFill>
                <a:latin typeface="Segoe UI Semilight" panose="020B0402040204020203" pitchFamily="34" charset="0"/>
                <a:cs typeface="Segoe UI Semilight" panose="020B0402040204020203" pitchFamily="34" charset="0"/>
              </a:rPr>
              <a:t>W. Zupa, I. Bitetto</a:t>
            </a:r>
          </a:p>
        </p:txBody>
      </p:sp>
      <p:pic>
        <p:nvPicPr>
          <p:cNvPr id="5" name="Immagin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33739" y="5530283"/>
            <a:ext cx="2246382" cy="997236"/>
          </a:xfrm>
          <a:prstGeom prst="rect">
            <a:avLst/>
          </a:prstGeom>
        </p:spPr>
      </p:pic>
      <p:sp>
        <p:nvSpPr>
          <p:cNvPr id="10" name="Rettangolo 9"/>
          <p:cNvSpPr/>
          <p:nvPr/>
        </p:nvSpPr>
        <p:spPr>
          <a:xfrm>
            <a:off x="2460242" y="1990907"/>
            <a:ext cx="7271516" cy="923330"/>
          </a:xfrm>
          <a:prstGeom prst="rect">
            <a:avLst/>
          </a:prstGeom>
        </p:spPr>
        <p:txBody>
          <a:bodyPr wrap="square">
            <a:spAutoFit/>
          </a:bodyPr>
          <a:lstStyle/>
          <a:p>
            <a:pPr algn="ctr"/>
            <a:r>
              <a:rPr lang="en-US" sz="5400" dirty="0" err="1">
                <a:solidFill>
                  <a:schemeClr val="accent1">
                    <a:lumMod val="50000"/>
                  </a:schemeClr>
                </a:solidFill>
                <a:latin typeface="Segoe UI Semilight" panose="020B0402040204020203" pitchFamily="34" charset="0"/>
                <a:ea typeface="MS Mincho"/>
                <a:cs typeface="Segoe UI Semilight" panose="020B0402040204020203" pitchFamily="34" charset="0"/>
              </a:rPr>
              <a:t>BioIndex</a:t>
            </a:r>
            <a:r>
              <a:rPr lang="en-US" sz="5400" dirty="0">
                <a:solidFill>
                  <a:schemeClr val="accent1">
                    <a:lumMod val="50000"/>
                  </a:schemeClr>
                </a:solidFill>
                <a:latin typeface="Segoe UI Semilight" panose="020B0402040204020203" pitchFamily="34" charset="0"/>
                <a:ea typeface="MS Mincho"/>
                <a:cs typeface="Segoe UI Semilight" panose="020B0402040204020203" pitchFamily="34" charset="0"/>
              </a:rPr>
              <a:t> tool</a:t>
            </a:r>
            <a:endParaRPr lang="en-US" sz="4000" dirty="0">
              <a:solidFill>
                <a:schemeClr val="accent1">
                  <a:lumMod val="50000"/>
                </a:schemeClr>
              </a:solidFill>
              <a:latin typeface="Segoe UI Semilight" panose="020B0402040204020203" pitchFamily="34" charset="0"/>
              <a:ea typeface="MS Mincho"/>
              <a:cs typeface="Segoe UI Semilight" panose="020B0402040204020203" pitchFamily="34" charset="0"/>
            </a:endParaRPr>
          </a:p>
        </p:txBody>
      </p:sp>
      <p:sp>
        <p:nvSpPr>
          <p:cNvPr id="2" name="Google Shape;142;p15">
            <a:extLst>
              <a:ext uri="{FF2B5EF4-FFF2-40B4-BE49-F238E27FC236}">
                <a16:creationId xmlns:a16="http://schemas.microsoft.com/office/drawing/2014/main" id="{A8ECCCD1-77A5-54B9-FA26-CF25F0D5C39C}"/>
              </a:ext>
            </a:extLst>
          </p:cNvPr>
          <p:cNvSpPr/>
          <p:nvPr/>
        </p:nvSpPr>
        <p:spPr>
          <a:xfrm>
            <a:off x="3930555" y="3254084"/>
            <a:ext cx="4599296" cy="2119515"/>
          </a:xfrm>
          <a:prstGeom prst="rect">
            <a:avLst/>
          </a:prstGeom>
          <a:noFill/>
          <a:ln>
            <a:noFill/>
          </a:ln>
        </p:spPr>
        <p:txBody>
          <a:bodyPr spcFirstLastPara="1" wrap="square" lIns="91425" tIns="45700" rIns="91425" bIns="45700" anchor="t" anchorCtr="0">
            <a:noAutofit/>
          </a:bodyPr>
          <a:lstStyle/>
          <a:p>
            <a:pPr algn="ctr"/>
            <a:endParaRPr lang="en-US" sz="2800" b="1" dirty="0">
              <a:solidFill>
                <a:srgbClr val="002060"/>
              </a:solidFill>
              <a:latin typeface="Calibri Light" pitchFamily="34" charset="0"/>
              <a:ea typeface="Calibri"/>
              <a:cs typeface="Calibri Light" pitchFamily="34" charset="0"/>
              <a:sym typeface="Calibri"/>
            </a:endParaRPr>
          </a:p>
          <a:p>
            <a:pPr algn="ctr"/>
            <a:r>
              <a:rPr lang="en-US" sz="3600" b="1" dirty="0">
                <a:solidFill>
                  <a:srgbClr val="002060"/>
                </a:solidFill>
                <a:latin typeface="Calibri Light" pitchFamily="34" charset="0"/>
                <a:ea typeface="Calibri"/>
                <a:cs typeface="Calibri Light" pitchFamily="34" charset="0"/>
                <a:sym typeface="Calibri"/>
              </a:rPr>
              <a:t>2</a:t>
            </a:r>
            <a:r>
              <a:rPr lang="en-US" sz="3600" b="1" baseline="30000" dirty="0">
                <a:solidFill>
                  <a:srgbClr val="002060"/>
                </a:solidFill>
                <a:latin typeface="Calibri Light" pitchFamily="34" charset="0"/>
                <a:ea typeface="Calibri"/>
                <a:cs typeface="Calibri Light" pitchFamily="34" charset="0"/>
                <a:sym typeface="Calibri"/>
              </a:rPr>
              <a:t>nd</a:t>
            </a:r>
            <a:r>
              <a:rPr lang="en-US" sz="3600" b="1" dirty="0">
                <a:solidFill>
                  <a:srgbClr val="002060"/>
                </a:solidFill>
                <a:latin typeface="Calibri Light" pitchFamily="34" charset="0"/>
                <a:ea typeface="Calibri"/>
                <a:cs typeface="Calibri Light" pitchFamily="34" charset="0"/>
                <a:sym typeface="Calibri"/>
              </a:rPr>
              <a:t> Training</a:t>
            </a:r>
          </a:p>
          <a:p>
            <a:pPr algn="ctr"/>
            <a:r>
              <a:rPr lang="en-GB" sz="2800" b="1" dirty="0">
                <a:solidFill>
                  <a:srgbClr val="002060"/>
                </a:solidFill>
                <a:latin typeface="Calibri Light" pitchFamily="34" charset="0"/>
                <a:ea typeface="Calibri"/>
                <a:cs typeface="Calibri Light" pitchFamily="34" charset="0"/>
                <a:sym typeface="Calibri"/>
              </a:rPr>
              <a:t>Excelsior Hotel, Bari (Italy), 20</a:t>
            </a:r>
            <a:r>
              <a:rPr lang="en-GB" sz="2800" b="1" baseline="30000" dirty="0">
                <a:solidFill>
                  <a:srgbClr val="002060"/>
                </a:solidFill>
                <a:latin typeface="Calibri Light" pitchFamily="34" charset="0"/>
                <a:ea typeface="Calibri"/>
                <a:cs typeface="Calibri Light" pitchFamily="34" charset="0"/>
                <a:sym typeface="Calibri"/>
              </a:rPr>
              <a:t>th</a:t>
            </a:r>
            <a:r>
              <a:rPr lang="en-GB" sz="2800" b="1" dirty="0">
                <a:solidFill>
                  <a:srgbClr val="002060"/>
                </a:solidFill>
                <a:latin typeface="Calibri Light" pitchFamily="34" charset="0"/>
                <a:ea typeface="Calibri"/>
                <a:cs typeface="Calibri Light" pitchFamily="34" charset="0"/>
                <a:sym typeface="Calibri"/>
              </a:rPr>
              <a:t>-24</a:t>
            </a:r>
            <a:r>
              <a:rPr lang="en-GB" sz="2800" b="1" baseline="30000" dirty="0">
                <a:solidFill>
                  <a:srgbClr val="002060"/>
                </a:solidFill>
                <a:latin typeface="Calibri Light" pitchFamily="34" charset="0"/>
                <a:ea typeface="Calibri"/>
                <a:cs typeface="Calibri Light" pitchFamily="34" charset="0"/>
                <a:sym typeface="Calibri"/>
              </a:rPr>
              <a:t>th</a:t>
            </a:r>
            <a:r>
              <a:rPr lang="en-GB" sz="2800" b="1" dirty="0">
                <a:solidFill>
                  <a:srgbClr val="002060"/>
                </a:solidFill>
                <a:latin typeface="Calibri Light" pitchFamily="34" charset="0"/>
                <a:ea typeface="Calibri"/>
                <a:cs typeface="Calibri Light" pitchFamily="34" charset="0"/>
                <a:sym typeface="Calibri"/>
              </a:rPr>
              <a:t> January 2025</a:t>
            </a:r>
            <a:endParaRPr lang="en-US" sz="2800" b="1" cap="small" dirty="0">
              <a:solidFill>
                <a:srgbClr val="002060"/>
              </a:solidFill>
              <a:latin typeface="Calibri"/>
              <a:ea typeface="Calibri"/>
              <a:cs typeface="Calibri"/>
              <a:sym typeface="Calibri"/>
            </a:endParaRPr>
          </a:p>
        </p:txBody>
      </p:sp>
    </p:spTree>
    <p:extLst>
      <p:ext uri="{BB962C8B-B14F-4D97-AF65-F5344CB8AC3E}">
        <p14:creationId xmlns:p14="http://schemas.microsoft.com/office/powerpoint/2010/main" val="2995218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C8122EA5-0D9F-AF15-326C-F409DE1082DC}"/>
              </a:ext>
            </a:extLst>
          </p:cNvPr>
          <p:cNvPicPr>
            <a:picLocks noChangeAspect="1"/>
          </p:cNvPicPr>
          <p:nvPr/>
        </p:nvPicPr>
        <p:blipFill>
          <a:blip r:embed="rId2" cstate="print">
            <a:extLst>
              <a:ext uri="{28A0092B-C50C-407E-A947-70E740481C1C}">
                <a14:useLocalDpi xmlns:a14="http://schemas.microsoft.com/office/drawing/2010/main" val="0"/>
              </a:ext>
            </a:extLst>
          </a:blip>
          <a:srcRect t="12338" b="7902"/>
          <a:stretch/>
        </p:blipFill>
        <p:spPr>
          <a:xfrm>
            <a:off x="4132432" y="1357164"/>
            <a:ext cx="3682349" cy="2569946"/>
          </a:xfrm>
          <a:prstGeom prst="rect">
            <a:avLst/>
          </a:prstGeom>
        </p:spPr>
      </p:pic>
      <p:pic>
        <p:nvPicPr>
          <p:cNvPr id="7" name="Immagine 6">
            <a:extLst>
              <a:ext uri="{FF2B5EF4-FFF2-40B4-BE49-F238E27FC236}">
                <a16:creationId xmlns:a16="http://schemas.microsoft.com/office/drawing/2014/main" id="{5F650651-4C59-C0E9-C692-CF5B6922E0DA}"/>
              </a:ext>
            </a:extLst>
          </p:cNvPr>
          <p:cNvPicPr>
            <a:picLocks noChangeAspect="1"/>
          </p:cNvPicPr>
          <p:nvPr/>
        </p:nvPicPr>
        <p:blipFill>
          <a:blip r:embed="rId3" cstate="print">
            <a:extLst>
              <a:ext uri="{28A0092B-C50C-407E-A947-70E740481C1C}">
                <a14:useLocalDpi xmlns:a14="http://schemas.microsoft.com/office/drawing/2010/main" val="0"/>
              </a:ext>
            </a:extLst>
          </a:blip>
          <a:srcRect t="12071" b="8445"/>
          <a:stretch/>
        </p:blipFill>
        <p:spPr>
          <a:xfrm>
            <a:off x="4087712" y="4281744"/>
            <a:ext cx="3596320" cy="2501191"/>
          </a:xfrm>
          <a:prstGeom prst="rect">
            <a:avLst/>
          </a:prstGeom>
        </p:spPr>
      </p:pic>
      <p:pic>
        <p:nvPicPr>
          <p:cNvPr id="9" name="Immagine 8">
            <a:extLst>
              <a:ext uri="{FF2B5EF4-FFF2-40B4-BE49-F238E27FC236}">
                <a16:creationId xmlns:a16="http://schemas.microsoft.com/office/drawing/2014/main" id="{4C304861-9BE0-9E90-D744-FCFA2E6DC0C9}"/>
              </a:ext>
            </a:extLst>
          </p:cNvPr>
          <p:cNvPicPr>
            <a:picLocks noChangeAspect="1"/>
          </p:cNvPicPr>
          <p:nvPr/>
        </p:nvPicPr>
        <p:blipFill>
          <a:blip r:embed="rId4" cstate="print">
            <a:extLst>
              <a:ext uri="{28A0092B-C50C-407E-A947-70E740481C1C}">
                <a14:useLocalDpi xmlns:a14="http://schemas.microsoft.com/office/drawing/2010/main" val="0"/>
              </a:ext>
            </a:extLst>
          </a:blip>
          <a:srcRect t="11592" b="8621"/>
          <a:stretch/>
        </p:blipFill>
        <p:spPr>
          <a:xfrm>
            <a:off x="577500" y="4241866"/>
            <a:ext cx="3639810" cy="2541070"/>
          </a:xfrm>
          <a:prstGeom prst="rect">
            <a:avLst/>
          </a:prstGeom>
        </p:spPr>
      </p:pic>
      <p:pic>
        <p:nvPicPr>
          <p:cNvPr id="11" name="Immagine 10">
            <a:extLst>
              <a:ext uri="{FF2B5EF4-FFF2-40B4-BE49-F238E27FC236}">
                <a16:creationId xmlns:a16="http://schemas.microsoft.com/office/drawing/2014/main" id="{5E20FF06-8B51-D4A5-F2EA-68970F1505B0}"/>
              </a:ext>
            </a:extLst>
          </p:cNvPr>
          <p:cNvPicPr>
            <a:picLocks noChangeAspect="1"/>
          </p:cNvPicPr>
          <p:nvPr/>
        </p:nvPicPr>
        <p:blipFill>
          <a:blip r:embed="rId5" cstate="print">
            <a:extLst>
              <a:ext uri="{28A0092B-C50C-407E-A947-70E740481C1C}">
                <a14:useLocalDpi xmlns:a14="http://schemas.microsoft.com/office/drawing/2010/main" val="0"/>
              </a:ext>
            </a:extLst>
          </a:blip>
          <a:srcRect t="5040"/>
          <a:stretch/>
        </p:blipFill>
        <p:spPr>
          <a:xfrm>
            <a:off x="8102472" y="4362202"/>
            <a:ext cx="3091772" cy="2446616"/>
          </a:xfrm>
          <a:prstGeom prst="rect">
            <a:avLst/>
          </a:prstGeom>
        </p:spPr>
      </p:pic>
      <p:pic>
        <p:nvPicPr>
          <p:cNvPr id="13" name="Immagine 12">
            <a:extLst>
              <a:ext uri="{FF2B5EF4-FFF2-40B4-BE49-F238E27FC236}">
                <a16:creationId xmlns:a16="http://schemas.microsoft.com/office/drawing/2014/main" id="{F997DE5A-7E15-F4E3-36AE-E725B76B5B57}"/>
              </a:ext>
            </a:extLst>
          </p:cNvPr>
          <p:cNvPicPr>
            <a:picLocks noChangeAspect="1"/>
          </p:cNvPicPr>
          <p:nvPr/>
        </p:nvPicPr>
        <p:blipFill>
          <a:blip r:embed="rId6" cstate="print">
            <a:extLst>
              <a:ext uri="{28A0092B-C50C-407E-A947-70E740481C1C}">
                <a14:useLocalDpi xmlns:a14="http://schemas.microsoft.com/office/drawing/2010/main" val="0"/>
              </a:ext>
            </a:extLst>
          </a:blip>
          <a:srcRect t="13976" b="8105"/>
          <a:stretch/>
        </p:blipFill>
        <p:spPr>
          <a:xfrm>
            <a:off x="7584428" y="1397044"/>
            <a:ext cx="3727069" cy="2541070"/>
          </a:xfrm>
          <a:prstGeom prst="rect">
            <a:avLst/>
          </a:prstGeom>
        </p:spPr>
      </p:pic>
      <p:pic>
        <p:nvPicPr>
          <p:cNvPr id="15" name="Immagine 14">
            <a:extLst>
              <a:ext uri="{FF2B5EF4-FFF2-40B4-BE49-F238E27FC236}">
                <a16:creationId xmlns:a16="http://schemas.microsoft.com/office/drawing/2014/main" id="{DD084374-DB8D-92D7-85F1-91AAF3933BED}"/>
              </a:ext>
            </a:extLst>
          </p:cNvPr>
          <p:cNvPicPr>
            <a:picLocks noChangeAspect="1"/>
          </p:cNvPicPr>
          <p:nvPr/>
        </p:nvPicPr>
        <p:blipFill>
          <a:blip r:embed="rId7" cstate="print">
            <a:extLst>
              <a:ext uri="{28A0092B-C50C-407E-A947-70E740481C1C}">
                <a14:useLocalDpi xmlns:a14="http://schemas.microsoft.com/office/drawing/2010/main" val="0"/>
              </a:ext>
            </a:extLst>
          </a:blip>
          <a:srcRect t="12875" b="7338"/>
          <a:stretch/>
        </p:blipFill>
        <p:spPr>
          <a:xfrm>
            <a:off x="635716" y="1386040"/>
            <a:ext cx="3639811" cy="2541070"/>
          </a:xfrm>
          <a:prstGeom prst="rect">
            <a:avLst/>
          </a:prstGeom>
        </p:spPr>
      </p:pic>
      <p:sp>
        <p:nvSpPr>
          <p:cNvPr id="16" name="CasellaDiTesto 15">
            <a:extLst>
              <a:ext uri="{FF2B5EF4-FFF2-40B4-BE49-F238E27FC236}">
                <a16:creationId xmlns:a16="http://schemas.microsoft.com/office/drawing/2014/main" id="{B6ECBDC8-29EB-7207-E3FF-332B98AB89CF}"/>
              </a:ext>
            </a:extLst>
          </p:cNvPr>
          <p:cNvSpPr txBox="1"/>
          <p:nvPr/>
        </p:nvSpPr>
        <p:spPr>
          <a:xfrm>
            <a:off x="1106890" y="1016708"/>
            <a:ext cx="1678216" cy="36933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none" rtlCol="0">
            <a:spAutoFit/>
          </a:bodyPr>
          <a:lstStyle/>
          <a:p>
            <a:r>
              <a:rPr lang="it-IT" dirty="0"/>
              <a:t>Positive </a:t>
            </a:r>
            <a:r>
              <a:rPr lang="it-IT" dirty="0" err="1"/>
              <a:t>hauls</a:t>
            </a:r>
            <a:r>
              <a:rPr lang="it-IT" dirty="0"/>
              <a:t> %</a:t>
            </a:r>
            <a:endParaRPr lang="en-GB" dirty="0"/>
          </a:p>
        </p:txBody>
      </p:sp>
      <p:sp>
        <p:nvSpPr>
          <p:cNvPr id="17" name="CasellaDiTesto 16">
            <a:extLst>
              <a:ext uri="{FF2B5EF4-FFF2-40B4-BE49-F238E27FC236}">
                <a16:creationId xmlns:a16="http://schemas.microsoft.com/office/drawing/2014/main" id="{FA1220E1-E339-0862-1B53-A78AF0720750}"/>
              </a:ext>
            </a:extLst>
          </p:cNvPr>
          <p:cNvSpPr txBox="1"/>
          <p:nvPr/>
        </p:nvSpPr>
        <p:spPr>
          <a:xfrm>
            <a:off x="4580005" y="987832"/>
            <a:ext cx="1811458" cy="36933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none" rtlCol="0">
            <a:spAutoFit/>
          </a:bodyPr>
          <a:lstStyle/>
          <a:p>
            <a:r>
              <a:rPr lang="it-IT" dirty="0" err="1"/>
              <a:t>Abundance</a:t>
            </a:r>
            <a:r>
              <a:rPr lang="it-IT" dirty="0"/>
              <a:t> index</a:t>
            </a:r>
            <a:endParaRPr lang="en-GB" dirty="0"/>
          </a:p>
        </p:txBody>
      </p:sp>
      <p:sp>
        <p:nvSpPr>
          <p:cNvPr id="18" name="CasellaDiTesto 17">
            <a:extLst>
              <a:ext uri="{FF2B5EF4-FFF2-40B4-BE49-F238E27FC236}">
                <a16:creationId xmlns:a16="http://schemas.microsoft.com/office/drawing/2014/main" id="{2DAA8BE7-6AE3-0E73-01BA-E11C64145F8D}"/>
              </a:ext>
            </a:extLst>
          </p:cNvPr>
          <p:cNvSpPr txBox="1"/>
          <p:nvPr/>
        </p:nvSpPr>
        <p:spPr>
          <a:xfrm>
            <a:off x="8072378" y="995857"/>
            <a:ext cx="1765227" cy="36933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none" rtlCol="0">
            <a:spAutoFit/>
          </a:bodyPr>
          <a:lstStyle/>
          <a:p>
            <a:r>
              <a:rPr lang="it-IT" dirty="0" err="1"/>
              <a:t>Abundance</a:t>
            </a:r>
            <a:r>
              <a:rPr lang="it-IT" dirty="0"/>
              <a:t> 1/CV</a:t>
            </a:r>
            <a:endParaRPr lang="en-GB" dirty="0"/>
          </a:p>
        </p:txBody>
      </p:sp>
      <p:sp>
        <p:nvSpPr>
          <p:cNvPr id="19" name="CasellaDiTesto 18">
            <a:extLst>
              <a:ext uri="{FF2B5EF4-FFF2-40B4-BE49-F238E27FC236}">
                <a16:creationId xmlns:a16="http://schemas.microsoft.com/office/drawing/2014/main" id="{60D8C269-6B00-3BA6-EC93-967911B50839}"/>
              </a:ext>
            </a:extLst>
          </p:cNvPr>
          <p:cNvSpPr txBox="1"/>
          <p:nvPr/>
        </p:nvSpPr>
        <p:spPr>
          <a:xfrm>
            <a:off x="1040269" y="3912412"/>
            <a:ext cx="3908827" cy="36933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none" rtlCol="0">
            <a:spAutoFit/>
          </a:bodyPr>
          <a:lstStyle/>
          <a:p>
            <a:r>
              <a:rPr lang="it-IT" dirty="0" err="1"/>
              <a:t>Abundance</a:t>
            </a:r>
            <a:r>
              <a:rPr lang="it-IT" dirty="0"/>
              <a:t> index of </a:t>
            </a:r>
            <a:r>
              <a:rPr lang="it-IT" dirty="0" err="1"/>
              <a:t>males</a:t>
            </a:r>
            <a:r>
              <a:rPr lang="it-IT" dirty="0"/>
              <a:t> and </a:t>
            </a:r>
            <a:r>
              <a:rPr lang="it-IT" dirty="0" err="1"/>
              <a:t>females</a:t>
            </a:r>
            <a:r>
              <a:rPr lang="it-IT" dirty="0"/>
              <a:t> </a:t>
            </a:r>
            <a:endParaRPr lang="en-GB" dirty="0"/>
          </a:p>
        </p:txBody>
      </p:sp>
      <p:sp>
        <p:nvSpPr>
          <p:cNvPr id="20" name="CasellaDiTesto 19">
            <a:extLst>
              <a:ext uri="{FF2B5EF4-FFF2-40B4-BE49-F238E27FC236}">
                <a16:creationId xmlns:a16="http://schemas.microsoft.com/office/drawing/2014/main" id="{C7E59A49-05DD-841C-B1AB-52CF9842A241}"/>
              </a:ext>
            </a:extLst>
          </p:cNvPr>
          <p:cNvSpPr txBox="1"/>
          <p:nvPr/>
        </p:nvSpPr>
        <p:spPr>
          <a:xfrm>
            <a:off x="1106890" y="4458000"/>
            <a:ext cx="554960" cy="276999"/>
          </a:xfrm>
          <a:prstGeom prst="rect">
            <a:avLst/>
          </a:prstGeom>
          <a:noFill/>
          <a:ln>
            <a:solidFill>
              <a:schemeClr val="tx1"/>
            </a:solidFill>
          </a:ln>
        </p:spPr>
        <p:txBody>
          <a:bodyPr wrap="none" rtlCol="0">
            <a:spAutoFit/>
          </a:bodyPr>
          <a:lstStyle/>
          <a:p>
            <a:r>
              <a:rPr lang="it-IT" sz="1200" dirty="0" err="1"/>
              <a:t>males</a:t>
            </a:r>
            <a:endParaRPr lang="en-GB" sz="1200" dirty="0"/>
          </a:p>
        </p:txBody>
      </p:sp>
      <p:sp>
        <p:nvSpPr>
          <p:cNvPr id="21" name="CasellaDiTesto 20">
            <a:extLst>
              <a:ext uri="{FF2B5EF4-FFF2-40B4-BE49-F238E27FC236}">
                <a16:creationId xmlns:a16="http://schemas.microsoft.com/office/drawing/2014/main" id="{DC7FFD1B-BD63-449D-8847-9418791C56C1}"/>
              </a:ext>
            </a:extLst>
          </p:cNvPr>
          <p:cNvSpPr txBox="1"/>
          <p:nvPr/>
        </p:nvSpPr>
        <p:spPr>
          <a:xfrm>
            <a:off x="4618514" y="4466025"/>
            <a:ext cx="674544" cy="276999"/>
          </a:xfrm>
          <a:prstGeom prst="rect">
            <a:avLst/>
          </a:prstGeom>
          <a:noFill/>
          <a:ln>
            <a:solidFill>
              <a:schemeClr val="tx1"/>
            </a:solidFill>
          </a:ln>
        </p:spPr>
        <p:txBody>
          <a:bodyPr wrap="none" rtlCol="0">
            <a:spAutoFit/>
          </a:bodyPr>
          <a:lstStyle/>
          <a:p>
            <a:r>
              <a:rPr lang="it-IT" sz="1200" dirty="0" err="1"/>
              <a:t>females</a:t>
            </a:r>
            <a:endParaRPr lang="en-GB" sz="1200" dirty="0"/>
          </a:p>
        </p:txBody>
      </p:sp>
      <p:sp>
        <p:nvSpPr>
          <p:cNvPr id="22" name="CasellaDiTesto 21">
            <a:extLst>
              <a:ext uri="{FF2B5EF4-FFF2-40B4-BE49-F238E27FC236}">
                <a16:creationId xmlns:a16="http://schemas.microsoft.com/office/drawing/2014/main" id="{CFFFA710-B25B-BD91-A154-88FDC7729ADA}"/>
              </a:ext>
            </a:extLst>
          </p:cNvPr>
          <p:cNvSpPr txBox="1"/>
          <p:nvPr/>
        </p:nvSpPr>
        <p:spPr>
          <a:xfrm>
            <a:off x="8400982" y="3965492"/>
            <a:ext cx="2930995" cy="36933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none" rtlCol="0">
            <a:spAutoFit/>
          </a:bodyPr>
          <a:lstStyle/>
          <a:p>
            <a:r>
              <a:rPr lang="it-IT" dirty="0" err="1"/>
              <a:t>Abundance</a:t>
            </a:r>
            <a:r>
              <a:rPr lang="it-IT" dirty="0"/>
              <a:t> index by </a:t>
            </a:r>
            <a:r>
              <a:rPr lang="it-IT" dirty="0" err="1"/>
              <a:t>stratum</a:t>
            </a:r>
            <a:endParaRPr lang="en-GB" dirty="0"/>
          </a:p>
        </p:txBody>
      </p:sp>
    </p:spTree>
    <p:extLst>
      <p:ext uri="{BB962C8B-B14F-4D97-AF65-F5344CB8AC3E}">
        <p14:creationId xmlns:p14="http://schemas.microsoft.com/office/powerpoint/2010/main" val="1340663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8492A6B5-3FDA-C3B4-3E88-CF228F174F37}"/>
              </a:ext>
            </a:extLst>
          </p:cNvPr>
          <p:cNvPicPr>
            <a:picLocks noChangeAspect="1"/>
          </p:cNvPicPr>
          <p:nvPr/>
        </p:nvPicPr>
        <p:blipFill>
          <a:blip r:embed="rId2" cstate="print">
            <a:extLst>
              <a:ext uri="{28A0092B-C50C-407E-A947-70E740481C1C}">
                <a14:useLocalDpi xmlns:a14="http://schemas.microsoft.com/office/drawing/2010/main" val="0"/>
              </a:ext>
            </a:extLst>
          </a:blip>
          <a:srcRect t="12488" b="7631"/>
          <a:stretch/>
        </p:blipFill>
        <p:spPr>
          <a:xfrm>
            <a:off x="578660" y="1419726"/>
            <a:ext cx="3435865" cy="2401503"/>
          </a:xfrm>
          <a:prstGeom prst="rect">
            <a:avLst/>
          </a:prstGeom>
        </p:spPr>
      </p:pic>
      <p:pic>
        <p:nvPicPr>
          <p:cNvPr id="7" name="Immagine 6">
            <a:extLst>
              <a:ext uri="{FF2B5EF4-FFF2-40B4-BE49-F238E27FC236}">
                <a16:creationId xmlns:a16="http://schemas.microsoft.com/office/drawing/2014/main" id="{7DCFB682-E4FF-781F-C263-A5150EDC5BA5}"/>
              </a:ext>
            </a:extLst>
          </p:cNvPr>
          <p:cNvPicPr>
            <a:picLocks noChangeAspect="1"/>
          </p:cNvPicPr>
          <p:nvPr/>
        </p:nvPicPr>
        <p:blipFill>
          <a:blip r:embed="rId3" cstate="print">
            <a:extLst>
              <a:ext uri="{28A0092B-C50C-407E-A947-70E740481C1C}">
                <a14:useLocalDpi xmlns:a14="http://schemas.microsoft.com/office/drawing/2010/main" val="0"/>
              </a:ext>
            </a:extLst>
          </a:blip>
          <a:srcRect t="5676"/>
          <a:stretch/>
        </p:blipFill>
        <p:spPr>
          <a:xfrm>
            <a:off x="4343800" y="1475844"/>
            <a:ext cx="2912445" cy="2289265"/>
          </a:xfrm>
          <a:prstGeom prst="rect">
            <a:avLst/>
          </a:prstGeom>
        </p:spPr>
      </p:pic>
      <p:pic>
        <p:nvPicPr>
          <p:cNvPr id="9" name="Immagine 8">
            <a:extLst>
              <a:ext uri="{FF2B5EF4-FFF2-40B4-BE49-F238E27FC236}">
                <a16:creationId xmlns:a16="http://schemas.microsoft.com/office/drawing/2014/main" id="{A1776D69-E3A7-0B94-9AED-D3BCE5C7EA7B}"/>
              </a:ext>
            </a:extLst>
          </p:cNvPr>
          <p:cNvPicPr>
            <a:picLocks noChangeAspect="1"/>
          </p:cNvPicPr>
          <p:nvPr/>
        </p:nvPicPr>
        <p:blipFill>
          <a:blip r:embed="rId4" cstate="print">
            <a:extLst>
              <a:ext uri="{28A0092B-C50C-407E-A947-70E740481C1C}">
                <a14:useLocalDpi xmlns:a14="http://schemas.microsoft.com/office/drawing/2010/main" val="0"/>
              </a:ext>
            </a:extLst>
          </a:blip>
          <a:srcRect t="12122" b="7692"/>
          <a:stretch/>
        </p:blipFill>
        <p:spPr>
          <a:xfrm>
            <a:off x="578660" y="4374682"/>
            <a:ext cx="3539345" cy="2483318"/>
          </a:xfrm>
          <a:prstGeom prst="rect">
            <a:avLst/>
          </a:prstGeom>
        </p:spPr>
      </p:pic>
      <p:pic>
        <p:nvPicPr>
          <p:cNvPr id="11" name="Immagine 10">
            <a:extLst>
              <a:ext uri="{FF2B5EF4-FFF2-40B4-BE49-F238E27FC236}">
                <a16:creationId xmlns:a16="http://schemas.microsoft.com/office/drawing/2014/main" id="{8327A75E-2DC4-F482-D7AC-CFF875EF956C}"/>
              </a:ext>
            </a:extLst>
          </p:cNvPr>
          <p:cNvPicPr>
            <a:picLocks noChangeAspect="1"/>
          </p:cNvPicPr>
          <p:nvPr/>
        </p:nvPicPr>
        <p:blipFill>
          <a:blip r:embed="rId5" cstate="print">
            <a:extLst>
              <a:ext uri="{28A0092B-C50C-407E-A947-70E740481C1C}">
                <a14:useLocalDpi xmlns:a14="http://schemas.microsoft.com/office/drawing/2010/main" val="0"/>
              </a:ext>
            </a:extLst>
          </a:blip>
          <a:srcRect t="4798"/>
          <a:stretch/>
        </p:blipFill>
        <p:spPr>
          <a:xfrm>
            <a:off x="4267225" y="4427318"/>
            <a:ext cx="3063815" cy="2430682"/>
          </a:xfrm>
          <a:prstGeom prst="rect">
            <a:avLst/>
          </a:prstGeom>
        </p:spPr>
      </p:pic>
      <p:sp>
        <p:nvSpPr>
          <p:cNvPr id="12" name="CasellaDiTesto 11">
            <a:extLst>
              <a:ext uri="{FF2B5EF4-FFF2-40B4-BE49-F238E27FC236}">
                <a16:creationId xmlns:a16="http://schemas.microsoft.com/office/drawing/2014/main" id="{41523E80-A45B-54E6-BE9E-8D26871B7B2D}"/>
              </a:ext>
            </a:extLst>
          </p:cNvPr>
          <p:cNvSpPr txBox="1"/>
          <p:nvPr/>
        </p:nvSpPr>
        <p:spPr>
          <a:xfrm>
            <a:off x="1031047" y="1050394"/>
            <a:ext cx="958917" cy="36933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none" rtlCol="0">
            <a:spAutoFit/>
          </a:bodyPr>
          <a:lstStyle/>
          <a:p>
            <a:r>
              <a:rPr lang="it-IT" dirty="0" err="1"/>
              <a:t>Biomass</a:t>
            </a:r>
            <a:endParaRPr lang="en-GB" dirty="0"/>
          </a:p>
        </p:txBody>
      </p:sp>
      <p:sp>
        <p:nvSpPr>
          <p:cNvPr id="13" name="CasellaDiTesto 12">
            <a:extLst>
              <a:ext uri="{FF2B5EF4-FFF2-40B4-BE49-F238E27FC236}">
                <a16:creationId xmlns:a16="http://schemas.microsoft.com/office/drawing/2014/main" id="{2BD06A1D-003E-E926-D6BE-DB3EE4375DE7}"/>
              </a:ext>
            </a:extLst>
          </p:cNvPr>
          <p:cNvSpPr txBox="1"/>
          <p:nvPr/>
        </p:nvSpPr>
        <p:spPr>
          <a:xfrm>
            <a:off x="4715919" y="1018254"/>
            <a:ext cx="2020746" cy="36933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none" rtlCol="0">
            <a:spAutoFit/>
          </a:bodyPr>
          <a:lstStyle/>
          <a:p>
            <a:r>
              <a:rPr lang="it-IT" dirty="0" err="1"/>
              <a:t>Biomass</a:t>
            </a:r>
            <a:r>
              <a:rPr lang="it-IT" dirty="0"/>
              <a:t> by </a:t>
            </a:r>
            <a:r>
              <a:rPr lang="it-IT" dirty="0" err="1"/>
              <a:t>stratum</a:t>
            </a:r>
            <a:endParaRPr lang="en-GB" dirty="0"/>
          </a:p>
        </p:txBody>
      </p:sp>
      <p:sp>
        <p:nvSpPr>
          <p:cNvPr id="14" name="CasellaDiTesto 13">
            <a:extLst>
              <a:ext uri="{FF2B5EF4-FFF2-40B4-BE49-F238E27FC236}">
                <a16:creationId xmlns:a16="http://schemas.microsoft.com/office/drawing/2014/main" id="{65078B87-6207-0AB9-537D-1AA9B828BF76}"/>
              </a:ext>
            </a:extLst>
          </p:cNvPr>
          <p:cNvSpPr txBox="1"/>
          <p:nvPr/>
        </p:nvSpPr>
        <p:spPr>
          <a:xfrm>
            <a:off x="1031046" y="3967469"/>
            <a:ext cx="2424703" cy="36933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none" rtlCol="0">
            <a:spAutoFit/>
          </a:bodyPr>
          <a:lstStyle/>
          <a:p>
            <a:r>
              <a:rPr lang="it-IT" dirty="0"/>
              <a:t>Mean </a:t>
            </a:r>
            <a:r>
              <a:rPr lang="it-IT" dirty="0" err="1"/>
              <a:t>Individual</a:t>
            </a:r>
            <a:r>
              <a:rPr lang="it-IT" dirty="0"/>
              <a:t> Weight</a:t>
            </a:r>
            <a:endParaRPr lang="en-GB" dirty="0"/>
          </a:p>
        </p:txBody>
      </p:sp>
      <p:sp>
        <p:nvSpPr>
          <p:cNvPr id="15" name="CasellaDiTesto 14">
            <a:extLst>
              <a:ext uri="{FF2B5EF4-FFF2-40B4-BE49-F238E27FC236}">
                <a16:creationId xmlns:a16="http://schemas.microsoft.com/office/drawing/2014/main" id="{5B42EB67-B2EA-E4EF-5383-4A84C82D22F5}"/>
              </a:ext>
            </a:extLst>
          </p:cNvPr>
          <p:cNvSpPr txBox="1"/>
          <p:nvPr/>
        </p:nvSpPr>
        <p:spPr>
          <a:xfrm>
            <a:off x="4094154" y="3953651"/>
            <a:ext cx="3486532" cy="36933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none" rtlCol="0">
            <a:spAutoFit/>
          </a:bodyPr>
          <a:lstStyle/>
          <a:p>
            <a:r>
              <a:rPr lang="it-IT" dirty="0"/>
              <a:t>Mean </a:t>
            </a:r>
            <a:r>
              <a:rPr lang="it-IT" dirty="0" err="1"/>
              <a:t>Individual</a:t>
            </a:r>
            <a:r>
              <a:rPr lang="it-IT" dirty="0"/>
              <a:t> Weight by </a:t>
            </a:r>
            <a:r>
              <a:rPr lang="it-IT" dirty="0" err="1"/>
              <a:t>stratum</a:t>
            </a:r>
            <a:endParaRPr lang="en-GB" dirty="0"/>
          </a:p>
        </p:txBody>
      </p:sp>
      <p:pic>
        <p:nvPicPr>
          <p:cNvPr id="17" name="Immagine 16">
            <a:extLst>
              <a:ext uri="{FF2B5EF4-FFF2-40B4-BE49-F238E27FC236}">
                <a16:creationId xmlns:a16="http://schemas.microsoft.com/office/drawing/2014/main" id="{73410088-F920-ED10-B842-9E81E9FB9979}"/>
              </a:ext>
            </a:extLst>
          </p:cNvPr>
          <p:cNvPicPr>
            <a:picLocks noChangeAspect="1"/>
          </p:cNvPicPr>
          <p:nvPr/>
        </p:nvPicPr>
        <p:blipFill>
          <a:blip r:embed="rId6" cstate="print">
            <a:extLst>
              <a:ext uri="{28A0092B-C50C-407E-A947-70E740481C1C}">
                <a14:useLocalDpi xmlns:a14="http://schemas.microsoft.com/office/drawing/2010/main" val="0"/>
              </a:ext>
            </a:extLst>
          </a:blip>
          <a:srcRect t="12839" b="8383"/>
          <a:stretch/>
        </p:blipFill>
        <p:spPr>
          <a:xfrm>
            <a:off x="7909961" y="2721509"/>
            <a:ext cx="3869756" cy="2667439"/>
          </a:xfrm>
          <a:prstGeom prst="rect">
            <a:avLst/>
          </a:prstGeom>
        </p:spPr>
      </p:pic>
      <p:sp>
        <p:nvSpPr>
          <p:cNvPr id="18" name="CasellaDiTesto 17">
            <a:extLst>
              <a:ext uri="{FF2B5EF4-FFF2-40B4-BE49-F238E27FC236}">
                <a16:creationId xmlns:a16="http://schemas.microsoft.com/office/drawing/2014/main" id="{7A55938B-D6EE-C267-5203-CD8F2595F801}"/>
              </a:ext>
            </a:extLst>
          </p:cNvPr>
          <p:cNvSpPr txBox="1"/>
          <p:nvPr/>
        </p:nvSpPr>
        <p:spPr>
          <a:xfrm>
            <a:off x="8400790" y="2352177"/>
            <a:ext cx="990271" cy="36933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none" rtlCol="0">
            <a:spAutoFit/>
          </a:bodyPr>
          <a:lstStyle/>
          <a:p>
            <a:r>
              <a:rPr lang="it-IT" dirty="0"/>
              <a:t>Sex ratio</a:t>
            </a:r>
            <a:endParaRPr lang="en-GB" dirty="0"/>
          </a:p>
        </p:txBody>
      </p:sp>
    </p:spTree>
    <p:extLst>
      <p:ext uri="{BB962C8B-B14F-4D97-AF65-F5344CB8AC3E}">
        <p14:creationId xmlns:p14="http://schemas.microsoft.com/office/powerpoint/2010/main" val="523771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522E7536-0834-24DC-DC26-1C83B1290021}"/>
              </a:ext>
            </a:extLst>
          </p:cNvPr>
          <p:cNvPicPr>
            <a:picLocks noChangeAspect="1"/>
          </p:cNvPicPr>
          <p:nvPr/>
        </p:nvPicPr>
        <p:blipFill>
          <a:blip r:embed="rId2" cstate="print">
            <a:extLst>
              <a:ext uri="{28A0092B-C50C-407E-A947-70E740481C1C}">
                <a14:useLocalDpi xmlns:a14="http://schemas.microsoft.com/office/drawing/2010/main" val="0"/>
              </a:ext>
            </a:extLst>
          </a:blip>
          <a:srcRect t="5010"/>
          <a:stretch/>
        </p:blipFill>
        <p:spPr>
          <a:xfrm>
            <a:off x="3106929" y="1377681"/>
            <a:ext cx="2692264" cy="2131140"/>
          </a:xfrm>
          <a:prstGeom prst="rect">
            <a:avLst/>
          </a:prstGeom>
        </p:spPr>
      </p:pic>
      <p:pic>
        <p:nvPicPr>
          <p:cNvPr id="7" name="Immagine 6">
            <a:extLst>
              <a:ext uri="{FF2B5EF4-FFF2-40B4-BE49-F238E27FC236}">
                <a16:creationId xmlns:a16="http://schemas.microsoft.com/office/drawing/2014/main" id="{6C7EEBEF-B319-306F-05EF-180722E49E73}"/>
              </a:ext>
            </a:extLst>
          </p:cNvPr>
          <p:cNvPicPr>
            <a:picLocks noChangeAspect="1"/>
          </p:cNvPicPr>
          <p:nvPr/>
        </p:nvPicPr>
        <p:blipFill>
          <a:blip r:embed="rId3" cstate="print">
            <a:extLst>
              <a:ext uri="{28A0092B-C50C-407E-A947-70E740481C1C}">
                <a14:useLocalDpi xmlns:a14="http://schemas.microsoft.com/office/drawing/2010/main" val="0"/>
              </a:ext>
            </a:extLst>
          </a:blip>
          <a:srcRect t="4850"/>
          <a:stretch/>
        </p:blipFill>
        <p:spPr>
          <a:xfrm>
            <a:off x="221739" y="1377682"/>
            <a:ext cx="2687727" cy="2131139"/>
          </a:xfrm>
          <a:prstGeom prst="rect">
            <a:avLst/>
          </a:prstGeom>
        </p:spPr>
      </p:pic>
      <p:pic>
        <p:nvPicPr>
          <p:cNvPr id="9" name="Immagine 8">
            <a:extLst>
              <a:ext uri="{FF2B5EF4-FFF2-40B4-BE49-F238E27FC236}">
                <a16:creationId xmlns:a16="http://schemas.microsoft.com/office/drawing/2014/main" id="{52316172-D74F-FD08-5845-23D996B7326A}"/>
              </a:ext>
            </a:extLst>
          </p:cNvPr>
          <p:cNvPicPr>
            <a:picLocks noChangeAspect="1"/>
          </p:cNvPicPr>
          <p:nvPr/>
        </p:nvPicPr>
        <p:blipFill>
          <a:blip r:embed="rId4" cstate="print">
            <a:extLst>
              <a:ext uri="{28A0092B-C50C-407E-A947-70E740481C1C}">
                <a14:useLocalDpi xmlns:a14="http://schemas.microsoft.com/office/drawing/2010/main" val="0"/>
              </a:ext>
            </a:extLst>
          </a:blip>
          <a:srcRect t="10269"/>
          <a:stretch/>
        </p:blipFill>
        <p:spPr>
          <a:xfrm>
            <a:off x="2669029" y="4083319"/>
            <a:ext cx="3370059" cy="2646000"/>
          </a:xfrm>
          <a:prstGeom prst="rect">
            <a:avLst/>
          </a:prstGeom>
        </p:spPr>
      </p:pic>
      <p:pic>
        <p:nvPicPr>
          <p:cNvPr id="11" name="Immagine 10">
            <a:extLst>
              <a:ext uri="{FF2B5EF4-FFF2-40B4-BE49-F238E27FC236}">
                <a16:creationId xmlns:a16="http://schemas.microsoft.com/office/drawing/2014/main" id="{C5AC809E-315F-B28B-EC56-3EEFC38A0C34}"/>
              </a:ext>
            </a:extLst>
          </p:cNvPr>
          <p:cNvPicPr>
            <a:picLocks noChangeAspect="1"/>
          </p:cNvPicPr>
          <p:nvPr/>
        </p:nvPicPr>
        <p:blipFill>
          <a:blip r:embed="rId5" cstate="print">
            <a:extLst>
              <a:ext uri="{28A0092B-C50C-407E-A947-70E740481C1C}">
                <a14:useLocalDpi xmlns:a14="http://schemas.microsoft.com/office/drawing/2010/main" val="0"/>
              </a:ext>
            </a:extLst>
          </a:blip>
          <a:srcRect t="10269"/>
          <a:stretch/>
        </p:blipFill>
        <p:spPr>
          <a:xfrm>
            <a:off x="6039088" y="4083319"/>
            <a:ext cx="3370059" cy="2646001"/>
          </a:xfrm>
          <a:prstGeom prst="rect">
            <a:avLst/>
          </a:prstGeom>
        </p:spPr>
      </p:pic>
      <p:sp>
        <p:nvSpPr>
          <p:cNvPr id="12" name="CasellaDiTesto 11">
            <a:extLst>
              <a:ext uri="{FF2B5EF4-FFF2-40B4-BE49-F238E27FC236}">
                <a16:creationId xmlns:a16="http://schemas.microsoft.com/office/drawing/2014/main" id="{A9A42F3C-0F0C-0FA2-94C3-26D00D8DF28B}"/>
              </a:ext>
            </a:extLst>
          </p:cNvPr>
          <p:cNvSpPr txBox="1"/>
          <p:nvPr/>
        </p:nvSpPr>
        <p:spPr>
          <a:xfrm>
            <a:off x="468644" y="1008350"/>
            <a:ext cx="530915" cy="36933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none" rtlCol="0">
            <a:spAutoFit/>
          </a:bodyPr>
          <a:lstStyle/>
          <a:p>
            <a:r>
              <a:rPr lang="it-IT" dirty="0"/>
              <a:t>LFD</a:t>
            </a:r>
            <a:endParaRPr lang="en-GB" dirty="0"/>
          </a:p>
        </p:txBody>
      </p:sp>
      <p:sp>
        <p:nvSpPr>
          <p:cNvPr id="13" name="CasellaDiTesto 12">
            <a:extLst>
              <a:ext uri="{FF2B5EF4-FFF2-40B4-BE49-F238E27FC236}">
                <a16:creationId xmlns:a16="http://schemas.microsoft.com/office/drawing/2014/main" id="{DB307AA9-F89E-3452-3E9D-18269ABF3701}"/>
              </a:ext>
            </a:extLst>
          </p:cNvPr>
          <p:cNvSpPr txBox="1"/>
          <p:nvPr/>
        </p:nvSpPr>
        <p:spPr>
          <a:xfrm>
            <a:off x="2909466" y="992404"/>
            <a:ext cx="1634365" cy="36933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r>
              <a:rPr lang="it-IT" dirty="0"/>
              <a:t>LFD by </a:t>
            </a:r>
            <a:r>
              <a:rPr lang="it-IT" dirty="0" err="1"/>
              <a:t>stratum</a:t>
            </a:r>
            <a:endParaRPr lang="en-GB" dirty="0"/>
          </a:p>
        </p:txBody>
      </p:sp>
      <p:sp>
        <p:nvSpPr>
          <p:cNvPr id="15" name="CasellaDiTesto 14">
            <a:extLst>
              <a:ext uri="{FF2B5EF4-FFF2-40B4-BE49-F238E27FC236}">
                <a16:creationId xmlns:a16="http://schemas.microsoft.com/office/drawing/2014/main" id="{74AF2BB3-5291-9BD5-34F1-E6B397300762}"/>
              </a:ext>
            </a:extLst>
          </p:cNvPr>
          <p:cNvSpPr txBox="1"/>
          <p:nvPr/>
        </p:nvSpPr>
        <p:spPr>
          <a:xfrm>
            <a:off x="3001541" y="3723611"/>
            <a:ext cx="516488" cy="36933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none" rtlCol="0">
            <a:spAutoFit/>
          </a:bodyPr>
          <a:lstStyle/>
          <a:p>
            <a:r>
              <a:rPr lang="it-IT" dirty="0"/>
              <a:t>L50</a:t>
            </a:r>
            <a:endParaRPr lang="en-GB" dirty="0"/>
          </a:p>
        </p:txBody>
      </p:sp>
      <p:sp>
        <p:nvSpPr>
          <p:cNvPr id="16" name="CasellaDiTesto 15">
            <a:extLst>
              <a:ext uri="{FF2B5EF4-FFF2-40B4-BE49-F238E27FC236}">
                <a16:creationId xmlns:a16="http://schemas.microsoft.com/office/drawing/2014/main" id="{2AAD747A-0EB9-B2AD-D3DB-CD922EBE6A4F}"/>
              </a:ext>
            </a:extLst>
          </p:cNvPr>
          <p:cNvSpPr txBox="1"/>
          <p:nvPr/>
        </p:nvSpPr>
        <p:spPr>
          <a:xfrm>
            <a:off x="6369420" y="3723611"/>
            <a:ext cx="516488" cy="36933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none" rtlCol="0">
            <a:spAutoFit/>
          </a:bodyPr>
          <a:lstStyle/>
          <a:p>
            <a:r>
              <a:rPr lang="it-IT" dirty="0"/>
              <a:t>L95</a:t>
            </a:r>
            <a:endParaRPr lang="en-GB" dirty="0"/>
          </a:p>
        </p:txBody>
      </p:sp>
      <p:pic>
        <p:nvPicPr>
          <p:cNvPr id="3" name="Immagine 2">
            <a:extLst>
              <a:ext uri="{FF2B5EF4-FFF2-40B4-BE49-F238E27FC236}">
                <a16:creationId xmlns:a16="http://schemas.microsoft.com/office/drawing/2014/main" id="{C8719042-D022-D8D2-3794-886B15F32D1E}"/>
              </a:ext>
            </a:extLst>
          </p:cNvPr>
          <p:cNvPicPr>
            <a:picLocks noChangeAspect="1"/>
          </p:cNvPicPr>
          <p:nvPr/>
        </p:nvPicPr>
        <p:blipFill>
          <a:blip r:embed="rId6"/>
          <a:stretch>
            <a:fillRect/>
          </a:stretch>
        </p:blipFill>
        <p:spPr>
          <a:xfrm>
            <a:off x="8806687" y="1446133"/>
            <a:ext cx="2887763" cy="2062688"/>
          </a:xfrm>
          <a:prstGeom prst="rect">
            <a:avLst/>
          </a:prstGeom>
        </p:spPr>
      </p:pic>
      <p:pic>
        <p:nvPicPr>
          <p:cNvPr id="6" name="Immagine 5">
            <a:extLst>
              <a:ext uri="{FF2B5EF4-FFF2-40B4-BE49-F238E27FC236}">
                <a16:creationId xmlns:a16="http://schemas.microsoft.com/office/drawing/2014/main" id="{09BD4885-4B92-72CA-2015-57395BA8474A}"/>
              </a:ext>
            </a:extLst>
          </p:cNvPr>
          <p:cNvPicPr>
            <a:picLocks noChangeAspect="1"/>
          </p:cNvPicPr>
          <p:nvPr/>
        </p:nvPicPr>
        <p:blipFill>
          <a:blip r:embed="rId7"/>
          <a:stretch>
            <a:fillRect/>
          </a:stretch>
        </p:blipFill>
        <p:spPr>
          <a:xfrm>
            <a:off x="5799193" y="1447258"/>
            <a:ext cx="2887763" cy="2062688"/>
          </a:xfrm>
          <a:prstGeom prst="rect">
            <a:avLst/>
          </a:prstGeom>
        </p:spPr>
      </p:pic>
      <p:sp>
        <p:nvSpPr>
          <p:cNvPr id="8" name="CasellaDiTesto 7">
            <a:extLst>
              <a:ext uri="{FF2B5EF4-FFF2-40B4-BE49-F238E27FC236}">
                <a16:creationId xmlns:a16="http://schemas.microsoft.com/office/drawing/2014/main" id="{17552BB0-95AE-E906-A9FD-29AFE45B7100}"/>
              </a:ext>
            </a:extLst>
          </p:cNvPr>
          <p:cNvSpPr txBox="1"/>
          <p:nvPr/>
        </p:nvSpPr>
        <p:spPr>
          <a:xfrm>
            <a:off x="5983398" y="1008350"/>
            <a:ext cx="1634365" cy="36933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r>
              <a:rPr lang="it-IT" dirty="0"/>
              <a:t>LFD by sex</a:t>
            </a:r>
            <a:endParaRPr lang="en-GB" dirty="0"/>
          </a:p>
        </p:txBody>
      </p:sp>
      <p:sp>
        <p:nvSpPr>
          <p:cNvPr id="10" name="CasellaDiTesto 9">
            <a:extLst>
              <a:ext uri="{FF2B5EF4-FFF2-40B4-BE49-F238E27FC236}">
                <a16:creationId xmlns:a16="http://schemas.microsoft.com/office/drawing/2014/main" id="{0A1B370E-E6AD-D0E8-6734-7B674B522C4D}"/>
              </a:ext>
            </a:extLst>
          </p:cNvPr>
          <p:cNvSpPr txBox="1"/>
          <p:nvPr/>
        </p:nvSpPr>
        <p:spPr>
          <a:xfrm>
            <a:off x="7340283" y="1639279"/>
            <a:ext cx="554960" cy="276999"/>
          </a:xfrm>
          <a:prstGeom prst="rect">
            <a:avLst/>
          </a:prstGeom>
          <a:noFill/>
          <a:ln>
            <a:solidFill>
              <a:schemeClr val="tx1"/>
            </a:solidFill>
          </a:ln>
        </p:spPr>
        <p:txBody>
          <a:bodyPr wrap="none" rtlCol="0">
            <a:spAutoFit/>
          </a:bodyPr>
          <a:lstStyle/>
          <a:p>
            <a:r>
              <a:rPr lang="it-IT" sz="1200" dirty="0" err="1"/>
              <a:t>males</a:t>
            </a:r>
            <a:endParaRPr lang="en-GB" sz="1200" dirty="0"/>
          </a:p>
        </p:txBody>
      </p:sp>
      <p:sp>
        <p:nvSpPr>
          <p:cNvPr id="14" name="CasellaDiTesto 13">
            <a:extLst>
              <a:ext uri="{FF2B5EF4-FFF2-40B4-BE49-F238E27FC236}">
                <a16:creationId xmlns:a16="http://schemas.microsoft.com/office/drawing/2014/main" id="{A65D285A-8F2A-6B17-9A69-0F8B511D896C}"/>
              </a:ext>
            </a:extLst>
          </p:cNvPr>
          <p:cNvSpPr txBox="1"/>
          <p:nvPr/>
        </p:nvSpPr>
        <p:spPr>
          <a:xfrm>
            <a:off x="10228046" y="1639278"/>
            <a:ext cx="674544" cy="276999"/>
          </a:xfrm>
          <a:prstGeom prst="rect">
            <a:avLst/>
          </a:prstGeom>
          <a:noFill/>
          <a:ln>
            <a:solidFill>
              <a:schemeClr val="tx1"/>
            </a:solidFill>
          </a:ln>
        </p:spPr>
        <p:txBody>
          <a:bodyPr wrap="none" rtlCol="0">
            <a:spAutoFit/>
          </a:bodyPr>
          <a:lstStyle/>
          <a:p>
            <a:r>
              <a:rPr lang="it-IT" sz="1200" dirty="0" err="1"/>
              <a:t>females</a:t>
            </a:r>
            <a:endParaRPr lang="en-GB" sz="1200" dirty="0"/>
          </a:p>
        </p:txBody>
      </p:sp>
    </p:spTree>
    <p:extLst>
      <p:ext uri="{BB962C8B-B14F-4D97-AF65-F5344CB8AC3E}">
        <p14:creationId xmlns:p14="http://schemas.microsoft.com/office/powerpoint/2010/main" val="4212064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9486FB76-98FB-EDEA-8921-75E54EB762BE}"/>
              </a:ext>
            </a:extLst>
          </p:cNvPr>
          <p:cNvPicPr>
            <a:picLocks noChangeAspect="1"/>
          </p:cNvPicPr>
          <p:nvPr/>
        </p:nvPicPr>
        <p:blipFill>
          <a:blip r:embed="rId2" cstate="print">
            <a:extLst>
              <a:ext uri="{28A0092B-C50C-407E-A947-70E740481C1C}">
                <a14:useLocalDpi xmlns:a14="http://schemas.microsoft.com/office/drawing/2010/main" val="0"/>
              </a:ext>
            </a:extLst>
          </a:blip>
          <a:srcRect t="16069" b="15945"/>
          <a:stretch/>
        </p:blipFill>
        <p:spPr>
          <a:xfrm>
            <a:off x="1083857" y="1453013"/>
            <a:ext cx="3157208" cy="2146433"/>
          </a:xfrm>
          <a:prstGeom prst="rect">
            <a:avLst/>
          </a:prstGeom>
        </p:spPr>
      </p:pic>
      <p:pic>
        <p:nvPicPr>
          <p:cNvPr id="7" name="Immagine 6">
            <a:extLst>
              <a:ext uri="{FF2B5EF4-FFF2-40B4-BE49-F238E27FC236}">
                <a16:creationId xmlns:a16="http://schemas.microsoft.com/office/drawing/2014/main" id="{36043FE5-DD0C-DAF2-CE92-28C5F7685D6D}"/>
              </a:ext>
            </a:extLst>
          </p:cNvPr>
          <p:cNvPicPr>
            <a:picLocks noChangeAspect="1"/>
          </p:cNvPicPr>
          <p:nvPr/>
        </p:nvPicPr>
        <p:blipFill>
          <a:blip r:embed="rId3" cstate="print">
            <a:extLst>
              <a:ext uri="{28A0092B-C50C-407E-A947-70E740481C1C}">
                <a14:useLocalDpi xmlns:a14="http://schemas.microsoft.com/office/drawing/2010/main" val="0"/>
              </a:ext>
            </a:extLst>
          </a:blip>
          <a:srcRect t="16193" b="15822"/>
          <a:stretch/>
        </p:blipFill>
        <p:spPr>
          <a:xfrm>
            <a:off x="4649834" y="1457827"/>
            <a:ext cx="3157208" cy="2146433"/>
          </a:xfrm>
          <a:prstGeom prst="rect">
            <a:avLst/>
          </a:prstGeom>
        </p:spPr>
      </p:pic>
      <p:pic>
        <p:nvPicPr>
          <p:cNvPr id="9" name="Immagine 8">
            <a:extLst>
              <a:ext uri="{FF2B5EF4-FFF2-40B4-BE49-F238E27FC236}">
                <a16:creationId xmlns:a16="http://schemas.microsoft.com/office/drawing/2014/main" id="{6D9A8399-8B47-BC2D-C485-414024F93933}"/>
              </a:ext>
            </a:extLst>
          </p:cNvPr>
          <p:cNvPicPr>
            <a:picLocks noChangeAspect="1"/>
          </p:cNvPicPr>
          <p:nvPr/>
        </p:nvPicPr>
        <p:blipFill>
          <a:blip r:embed="rId4" cstate="print">
            <a:extLst>
              <a:ext uri="{28A0092B-C50C-407E-A947-70E740481C1C}">
                <a14:useLocalDpi xmlns:a14="http://schemas.microsoft.com/office/drawing/2010/main" val="0"/>
              </a:ext>
            </a:extLst>
          </a:blip>
          <a:srcRect t="16317" b="15698"/>
          <a:stretch/>
        </p:blipFill>
        <p:spPr>
          <a:xfrm>
            <a:off x="1083857" y="4369467"/>
            <a:ext cx="3157208" cy="2146433"/>
          </a:xfrm>
          <a:prstGeom prst="rect">
            <a:avLst/>
          </a:prstGeom>
        </p:spPr>
      </p:pic>
      <p:pic>
        <p:nvPicPr>
          <p:cNvPr id="11" name="Immagine 10">
            <a:extLst>
              <a:ext uri="{FF2B5EF4-FFF2-40B4-BE49-F238E27FC236}">
                <a16:creationId xmlns:a16="http://schemas.microsoft.com/office/drawing/2014/main" id="{723EFED7-A6B4-8CD3-225C-CF160F417147}"/>
              </a:ext>
            </a:extLst>
          </p:cNvPr>
          <p:cNvPicPr>
            <a:picLocks noChangeAspect="1"/>
          </p:cNvPicPr>
          <p:nvPr/>
        </p:nvPicPr>
        <p:blipFill>
          <a:blip r:embed="rId5" cstate="print">
            <a:extLst>
              <a:ext uri="{28A0092B-C50C-407E-A947-70E740481C1C}">
                <a14:useLocalDpi xmlns:a14="http://schemas.microsoft.com/office/drawing/2010/main" val="0"/>
              </a:ext>
            </a:extLst>
          </a:blip>
          <a:srcRect t="15575" b="16440"/>
          <a:stretch/>
        </p:blipFill>
        <p:spPr>
          <a:xfrm>
            <a:off x="4649834" y="4369466"/>
            <a:ext cx="3157208" cy="2146433"/>
          </a:xfrm>
          <a:prstGeom prst="rect">
            <a:avLst/>
          </a:prstGeom>
        </p:spPr>
      </p:pic>
      <p:pic>
        <p:nvPicPr>
          <p:cNvPr id="13" name="Immagine 12">
            <a:extLst>
              <a:ext uri="{FF2B5EF4-FFF2-40B4-BE49-F238E27FC236}">
                <a16:creationId xmlns:a16="http://schemas.microsoft.com/office/drawing/2014/main" id="{EB658F85-688E-937C-8E6F-E1FC0E11C1E6}"/>
              </a:ext>
            </a:extLst>
          </p:cNvPr>
          <p:cNvPicPr>
            <a:picLocks noChangeAspect="1"/>
          </p:cNvPicPr>
          <p:nvPr/>
        </p:nvPicPr>
        <p:blipFill>
          <a:blip r:embed="rId6" cstate="print">
            <a:extLst>
              <a:ext uri="{28A0092B-C50C-407E-A947-70E740481C1C}">
                <a14:useLocalDpi xmlns:a14="http://schemas.microsoft.com/office/drawing/2010/main" val="0"/>
              </a:ext>
            </a:extLst>
          </a:blip>
          <a:srcRect t="15822" b="16193"/>
          <a:stretch/>
        </p:blipFill>
        <p:spPr>
          <a:xfrm>
            <a:off x="8411913" y="2895561"/>
            <a:ext cx="3157208" cy="2146433"/>
          </a:xfrm>
          <a:prstGeom prst="rect">
            <a:avLst/>
          </a:prstGeom>
        </p:spPr>
      </p:pic>
      <p:sp>
        <p:nvSpPr>
          <p:cNvPr id="14" name="CasellaDiTesto 13">
            <a:extLst>
              <a:ext uri="{FF2B5EF4-FFF2-40B4-BE49-F238E27FC236}">
                <a16:creationId xmlns:a16="http://schemas.microsoft.com/office/drawing/2014/main" id="{14D1A347-8886-9C06-D8ED-60584D02E048}"/>
              </a:ext>
            </a:extLst>
          </p:cNvPr>
          <p:cNvSpPr txBox="1"/>
          <p:nvPr/>
        </p:nvSpPr>
        <p:spPr>
          <a:xfrm>
            <a:off x="1287119" y="1083681"/>
            <a:ext cx="1634365" cy="36933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r>
              <a:rPr lang="it-IT" dirty="0" err="1"/>
              <a:t>Abundance</a:t>
            </a:r>
            <a:endParaRPr lang="en-GB" dirty="0"/>
          </a:p>
        </p:txBody>
      </p:sp>
      <p:sp>
        <p:nvSpPr>
          <p:cNvPr id="15" name="CasellaDiTesto 14">
            <a:extLst>
              <a:ext uri="{FF2B5EF4-FFF2-40B4-BE49-F238E27FC236}">
                <a16:creationId xmlns:a16="http://schemas.microsoft.com/office/drawing/2014/main" id="{AB42FB60-DD08-72DE-3B09-65CCEDABF16D}"/>
              </a:ext>
            </a:extLst>
          </p:cNvPr>
          <p:cNvSpPr txBox="1"/>
          <p:nvPr/>
        </p:nvSpPr>
        <p:spPr>
          <a:xfrm>
            <a:off x="4845936" y="1083681"/>
            <a:ext cx="1765227" cy="36933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none" rtlCol="0">
            <a:spAutoFit/>
          </a:bodyPr>
          <a:lstStyle/>
          <a:p>
            <a:r>
              <a:rPr lang="it-IT" dirty="0" err="1"/>
              <a:t>Abundance</a:t>
            </a:r>
            <a:r>
              <a:rPr lang="it-IT" dirty="0"/>
              <a:t> 1/CV</a:t>
            </a:r>
            <a:endParaRPr lang="en-GB" dirty="0"/>
          </a:p>
        </p:txBody>
      </p:sp>
      <p:sp>
        <p:nvSpPr>
          <p:cNvPr id="16" name="CasellaDiTesto 15">
            <a:extLst>
              <a:ext uri="{FF2B5EF4-FFF2-40B4-BE49-F238E27FC236}">
                <a16:creationId xmlns:a16="http://schemas.microsoft.com/office/drawing/2014/main" id="{C330E747-3C8A-180E-9BA3-07E2FD759B1A}"/>
              </a:ext>
            </a:extLst>
          </p:cNvPr>
          <p:cNvSpPr txBox="1"/>
          <p:nvPr/>
        </p:nvSpPr>
        <p:spPr>
          <a:xfrm>
            <a:off x="8637510" y="2526229"/>
            <a:ext cx="990271" cy="36933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none" rtlCol="0">
            <a:spAutoFit/>
          </a:bodyPr>
          <a:lstStyle/>
          <a:p>
            <a:r>
              <a:rPr lang="it-IT" dirty="0"/>
              <a:t>Sex ratio</a:t>
            </a:r>
            <a:endParaRPr lang="en-GB" dirty="0"/>
          </a:p>
        </p:txBody>
      </p:sp>
      <p:sp>
        <p:nvSpPr>
          <p:cNvPr id="17" name="CasellaDiTesto 16">
            <a:extLst>
              <a:ext uri="{FF2B5EF4-FFF2-40B4-BE49-F238E27FC236}">
                <a16:creationId xmlns:a16="http://schemas.microsoft.com/office/drawing/2014/main" id="{33CBC7C6-0AEC-F0EC-97DD-C03A4868A2E9}"/>
              </a:ext>
            </a:extLst>
          </p:cNvPr>
          <p:cNvSpPr txBox="1"/>
          <p:nvPr/>
        </p:nvSpPr>
        <p:spPr>
          <a:xfrm>
            <a:off x="1287119" y="3968778"/>
            <a:ext cx="955711" cy="36933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none" rtlCol="0">
            <a:spAutoFit/>
          </a:bodyPr>
          <a:lstStyle/>
          <a:p>
            <a:r>
              <a:rPr lang="it-IT" dirty="0" err="1"/>
              <a:t>Biomass</a:t>
            </a:r>
            <a:endParaRPr lang="en-GB" dirty="0"/>
          </a:p>
        </p:txBody>
      </p:sp>
      <p:sp>
        <p:nvSpPr>
          <p:cNvPr id="18" name="CasellaDiTesto 17">
            <a:extLst>
              <a:ext uri="{FF2B5EF4-FFF2-40B4-BE49-F238E27FC236}">
                <a16:creationId xmlns:a16="http://schemas.microsoft.com/office/drawing/2014/main" id="{F3481D3C-2A5E-50B4-CCC8-C7A70987317B}"/>
              </a:ext>
            </a:extLst>
          </p:cNvPr>
          <p:cNvSpPr txBox="1"/>
          <p:nvPr/>
        </p:nvSpPr>
        <p:spPr>
          <a:xfrm>
            <a:off x="4845936" y="4000134"/>
            <a:ext cx="2424703" cy="36933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none" rtlCol="0">
            <a:spAutoFit/>
          </a:bodyPr>
          <a:lstStyle/>
          <a:p>
            <a:r>
              <a:rPr lang="it-IT" dirty="0"/>
              <a:t>Mean </a:t>
            </a:r>
            <a:r>
              <a:rPr lang="it-IT" dirty="0" err="1"/>
              <a:t>Individual</a:t>
            </a:r>
            <a:r>
              <a:rPr lang="it-IT" dirty="0"/>
              <a:t> Weight</a:t>
            </a:r>
            <a:endParaRPr lang="en-GB" dirty="0"/>
          </a:p>
        </p:txBody>
      </p:sp>
    </p:spTree>
    <p:extLst>
      <p:ext uri="{BB962C8B-B14F-4D97-AF65-F5344CB8AC3E}">
        <p14:creationId xmlns:p14="http://schemas.microsoft.com/office/powerpoint/2010/main" val="2474300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a:extLst>
              <a:ext uri="{FF2B5EF4-FFF2-40B4-BE49-F238E27FC236}">
                <a16:creationId xmlns:a16="http://schemas.microsoft.com/office/drawing/2014/main" id="{33E3DD6D-DAA7-3B54-3E85-A80E51216E71}"/>
              </a:ext>
            </a:extLst>
          </p:cNvPr>
          <p:cNvPicPr>
            <a:picLocks noChangeAspect="1"/>
          </p:cNvPicPr>
          <p:nvPr/>
        </p:nvPicPr>
        <p:blipFill>
          <a:blip r:embed="rId2" cstate="print">
            <a:extLst>
              <a:ext uri="{28A0092B-C50C-407E-A947-70E740481C1C}">
                <a14:useLocalDpi xmlns:a14="http://schemas.microsoft.com/office/drawing/2010/main" val="0"/>
              </a:ext>
            </a:extLst>
          </a:blip>
          <a:srcRect t="12945" b="12945"/>
          <a:stretch/>
        </p:blipFill>
        <p:spPr>
          <a:xfrm>
            <a:off x="6715760" y="3831305"/>
            <a:ext cx="3698517" cy="2740946"/>
          </a:xfrm>
          <a:prstGeom prst="rect">
            <a:avLst/>
          </a:prstGeom>
        </p:spPr>
      </p:pic>
      <p:pic>
        <p:nvPicPr>
          <p:cNvPr id="15" name="Immagine 14">
            <a:extLst>
              <a:ext uri="{FF2B5EF4-FFF2-40B4-BE49-F238E27FC236}">
                <a16:creationId xmlns:a16="http://schemas.microsoft.com/office/drawing/2014/main" id="{5E7BB6D8-7F37-B21C-C7C8-E4579E3194B3}"/>
              </a:ext>
            </a:extLst>
          </p:cNvPr>
          <p:cNvPicPr>
            <a:picLocks noChangeAspect="1"/>
          </p:cNvPicPr>
          <p:nvPr/>
        </p:nvPicPr>
        <p:blipFill>
          <a:blip r:embed="rId3" cstate="print">
            <a:extLst>
              <a:ext uri="{28A0092B-C50C-407E-A947-70E740481C1C}">
                <a14:useLocalDpi xmlns:a14="http://schemas.microsoft.com/office/drawing/2010/main" val="0"/>
              </a:ext>
            </a:extLst>
          </a:blip>
          <a:srcRect t="12572" b="8025"/>
          <a:stretch/>
        </p:blipFill>
        <p:spPr>
          <a:xfrm>
            <a:off x="2438400" y="3831303"/>
            <a:ext cx="3952875" cy="2746357"/>
          </a:xfrm>
          <a:prstGeom prst="rect">
            <a:avLst/>
          </a:prstGeom>
        </p:spPr>
      </p:pic>
      <p:pic>
        <p:nvPicPr>
          <p:cNvPr id="17" name="Immagine 16">
            <a:extLst>
              <a:ext uri="{FF2B5EF4-FFF2-40B4-BE49-F238E27FC236}">
                <a16:creationId xmlns:a16="http://schemas.microsoft.com/office/drawing/2014/main" id="{0FAD9070-668D-75AC-3352-BF1630E7D19D}"/>
              </a:ext>
            </a:extLst>
          </p:cNvPr>
          <p:cNvPicPr>
            <a:picLocks noChangeAspect="1"/>
          </p:cNvPicPr>
          <p:nvPr/>
        </p:nvPicPr>
        <p:blipFill>
          <a:blip r:embed="rId4" cstate="print">
            <a:extLst>
              <a:ext uri="{28A0092B-C50C-407E-A947-70E740481C1C}">
                <a14:useLocalDpi xmlns:a14="http://schemas.microsoft.com/office/drawing/2010/main" val="0"/>
              </a:ext>
            </a:extLst>
          </a:blip>
          <a:srcRect t="14117" b="13436"/>
          <a:stretch/>
        </p:blipFill>
        <p:spPr>
          <a:xfrm>
            <a:off x="6715760" y="1209561"/>
            <a:ext cx="3618866" cy="2621744"/>
          </a:xfrm>
          <a:prstGeom prst="rect">
            <a:avLst/>
          </a:prstGeom>
        </p:spPr>
      </p:pic>
      <p:pic>
        <p:nvPicPr>
          <p:cNvPr id="19" name="Immagine 18">
            <a:extLst>
              <a:ext uri="{FF2B5EF4-FFF2-40B4-BE49-F238E27FC236}">
                <a16:creationId xmlns:a16="http://schemas.microsoft.com/office/drawing/2014/main" id="{3EAB9893-09C1-745E-B00C-60445E1C9CF5}"/>
              </a:ext>
            </a:extLst>
          </p:cNvPr>
          <p:cNvPicPr>
            <a:picLocks noChangeAspect="1"/>
          </p:cNvPicPr>
          <p:nvPr/>
        </p:nvPicPr>
        <p:blipFill>
          <a:blip r:embed="rId5" cstate="print">
            <a:extLst>
              <a:ext uri="{28A0092B-C50C-407E-A947-70E740481C1C}">
                <a14:useLocalDpi xmlns:a14="http://schemas.microsoft.com/office/drawing/2010/main" val="0"/>
              </a:ext>
            </a:extLst>
          </a:blip>
          <a:srcRect t="12572" b="7401"/>
          <a:stretch/>
        </p:blipFill>
        <p:spPr>
          <a:xfrm>
            <a:off x="2555557" y="1209560"/>
            <a:ext cx="3744076" cy="2621743"/>
          </a:xfrm>
          <a:prstGeom prst="rect">
            <a:avLst/>
          </a:prstGeom>
        </p:spPr>
      </p:pic>
      <p:sp>
        <p:nvSpPr>
          <p:cNvPr id="20" name="CasellaDiTesto 19">
            <a:extLst>
              <a:ext uri="{FF2B5EF4-FFF2-40B4-BE49-F238E27FC236}">
                <a16:creationId xmlns:a16="http://schemas.microsoft.com/office/drawing/2014/main" id="{1419174C-9EC1-DE26-DAC4-3D568A94C872}"/>
              </a:ext>
            </a:extLst>
          </p:cNvPr>
          <p:cNvSpPr txBox="1"/>
          <p:nvPr/>
        </p:nvSpPr>
        <p:spPr>
          <a:xfrm>
            <a:off x="505065" y="1531356"/>
            <a:ext cx="1634365" cy="646331"/>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r>
              <a:rPr lang="it-IT" dirty="0" err="1"/>
              <a:t>Abundance</a:t>
            </a:r>
            <a:r>
              <a:rPr lang="it-IT" dirty="0"/>
              <a:t> of </a:t>
            </a:r>
            <a:r>
              <a:rPr lang="it-IT" dirty="0" err="1"/>
              <a:t>recruits</a:t>
            </a:r>
            <a:endParaRPr lang="en-GB" dirty="0"/>
          </a:p>
        </p:txBody>
      </p:sp>
      <p:sp>
        <p:nvSpPr>
          <p:cNvPr id="21" name="CasellaDiTesto 20">
            <a:extLst>
              <a:ext uri="{FF2B5EF4-FFF2-40B4-BE49-F238E27FC236}">
                <a16:creationId xmlns:a16="http://schemas.microsoft.com/office/drawing/2014/main" id="{10BBF640-348B-CA2B-20DF-C6280435EB7D}"/>
              </a:ext>
            </a:extLst>
          </p:cNvPr>
          <p:cNvSpPr txBox="1"/>
          <p:nvPr/>
        </p:nvSpPr>
        <p:spPr>
          <a:xfrm>
            <a:off x="505065" y="3831303"/>
            <a:ext cx="1634365" cy="646331"/>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r>
              <a:rPr lang="it-IT" dirty="0" err="1"/>
              <a:t>Abundance</a:t>
            </a:r>
            <a:r>
              <a:rPr lang="it-IT" dirty="0"/>
              <a:t> of </a:t>
            </a:r>
            <a:r>
              <a:rPr lang="it-IT" dirty="0" err="1"/>
              <a:t>spawners</a:t>
            </a:r>
            <a:endParaRPr lang="en-GB" dirty="0"/>
          </a:p>
        </p:txBody>
      </p:sp>
    </p:spTree>
    <p:extLst>
      <p:ext uri="{BB962C8B-B14F-4D97-AF65-F5344CB8AC3E}">
        <p14:creationId xmlns:p14="http://schemas.microsoft.com/office/powerpoint/2010/main" val="1610302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4C6AE8-D81F-B18C-D7D1-1B4C65571520}"/>
              </a:ext>
            </a:extLst>
          </p:cNvPr>
          <p:cNvSpPr>
            <a:spLocks noGrp="1"/>
          </p:cNvSpPr>
          <p:nvPr>
            <p:ph type="title"/>
          </p:nvPr>
        </p:nvSpPr>
        <p:spPr>
          <a:xfrm>
            <a:off x="530192" y="681037"/>
            <a:ext cx="10515600" cy="1325563"/>
          </a:xfrm>
        </p:spPr>
        <p:txBody>
          <a:bodyPr>
            <a:normAutofit/>
          </a:bodyPr>
          <a:lstStyle/>
          <a:p>
            <a:pPr marR="0" rtl="0"/>
            <a:r>
              <a:rPr lang="en-GB" sz="4000" b="0" i="0" u="none" strike="noStrike" baseline="0" dirty="0">
                <a:solidFill>
                  <a:srgbClr val="2F5496"/>
                </a:solidFill>
                <a:latin typeface="+mn-lt"/>
              </a:rPr>
              <a:t>Final remarks</a:t>
            </a:r>
          </a:p>
        </p:txBody>
      </p:sp>
      <p:sp>
        <p:nvSpPr>
          <p:cNvPr id="3" name="Segnaposto testo 2">
            <a:extLst>
              <a:ext uri="{FF2B5EF4-FFF2-40B4-BE49-F238E27FC236}">
                <a16:creationId xmlns:a16="http://schemas.microsoft.com/office/drawing/2014/main" id="{BD661E7E-0257-003B-0460-2AC807BD1ABF}"/>
              </a:ext>
            </a:extLst>
          </p:cNvPr>
          <p:cNvSpPr>
            <a:spLocks noGrp="1"/>
          </p:cNvSpPr>
          <p:nvPr>
            <p:ph type="body" idx="1"/>
          </p:nvPr>
        </p:nvSpPr>
        <p:spPr>
          <a:xfrm>
            <a:off x="838200" y="1825625"/>
            <a:ext cx="10515600" cy="4946650"/>
          </a:xfrm>
        </p:spPr>
        <p:txBody>
          <a:bodyPr>
            <a:normAutofit/>
          </a:bodyPr>
          <a:lstStyle/>
          <a:p>
            <a:pPr marR="0" lvl="0" algn="just" rtl="0"/>
            <a:r>
              <a:rPr lang="en-GB" sz="2400" b="0" i="0" u="none" strike="noStrike" baseline="0" dirty="0" err="1">
                <a:solidFill>
                  <a:srgbClr val="2F5496"/>
                </a:solidFill>
              </a:rPr>
              <a:t>BioIndex</a:t>
            </a:r>
            <a:r>
              <a:rPr lang="en-GB" sz="2400" b="0" i="0" u="none" strike="noStrike" baseline="0" dirty="0">
                <a:solidFill>
                  <a:srgbClr val="2F5496"/>
                </a:solidFill>
              </a:rPr>
              <a:t> is specifically designed for fisheries survey data analysis and integrates with the RDBFIS environment, ensuring streamlined workflows and consistent data processing.</a:t>
            </a:r>
          </a:p>
          <a:p>
            <a:pPr marR="0" lvl="0" algn="just" rtl="0"/>
            <a:r>
              <a:rPr lang="en-GB" sz="2400" b="0" i="0" u="none" strike="noStrike" baseline="0" dirty="0">
                <a:solidFill>
                  <a:srgbClr val="2F5496"/>
                </a:solidFill>
              </a:rPr>
              <a:t>It enables the estimation of critical biological indicators, including abundance, biomass, sex ratio, and mean individual weight, across various aggregation levels (GSA, country, strata). Additionally, it offers robust spatial and trend analysis capabilities, standardizing survey data analyses at the regional level.</a:t>
            </a:r>
          </a:p>
          <a:p>
            <a:pPr marR="0" lvl="0" algn="just" rtl="0"/>
            <a:r>
              <a:rPr lang="en-GB" sz="2400" b="0" i="0" u="none" strike="noStrike" baseline="0" dirty="0">
                <a:solidFill>
                  <a:srgbClr val="2F5496"/>
                </a:solidFill>
              </a:rPr>
              <a:t>Integrated within RDBFIS, </a:t>
            </a:r>
            <a:r>
              <a:rPr lang="en-GB" sz="2400" b="0" i="0" u="none" strike="noStrike" baseline="0" dirty="0" err="1">
                <a:solidFill>
                  <a:srgbClr val="2F5496"/>
                </a:solidFill>
              </a:rPr>
              <a:t>BioIndex</a:t>
            </a:r>
            <a:r>
              <a:rPr lang="en-GB" sz="2400" b="0" i="0" u="none" strike="noStrike" baseline="0" dirty="0">
                <a:solidFill>
                  <a:srgbClr val="2F5496"/>
                </a:solidFill>
              </a:rPr>
              <a:t> operates with validated MEDITS datasets (TA, TB, and TC tables) and ensures high data integrity through </a:t>
            </a:r>
            <a:r>
              <a:rPr lang="en-GB" sz="2400" b="0" i="0" u="none" strike="noStrike" baseline="0" dirty="0" err="1">
                <a:solidFill>
                  <a:srgbClr val="2F5496"/>
                </a:solidFill>
              </a:rPr>
              <a:t>RoME</a:t>
            </a:r>
            <a:r>
              <a:rPr lang="en-GB" sz="2400" b="0" i="0" u="none" strike="noStrike" baseline="0" dirty="0">
                <a:solidFill>
                  <a:srgbClr val="2F5496"/>
                </a:solidFill>
              </a:rPr>
              <a:t> checks prior to analysis.</a:t>
            </a:r>
          </a:p>
          <a:p>
            <a:pPr marR="0" lvl="0" algn="just" rtl="0"/>
            <a:r>
              <a:rPr lang="en-GB" sz="2400" b="0" i="0" u="none" strike="noStrike" baseline="0" dirty="0">
                <a:solidFill>
                  <a:srgbClr val="2F5496"/>
                </a:solidFill>
              </a:rPr>
              <a:t>The outputs generated by </a:t>
            </a:r>
            <a:r>
              <a:rPr lang="en-GB" sz="2400" b="0" i="0" u="none" strike="noStrike" baseline="0" dirty="0" err="1">
                <a:solidFill>
                  <a:srgbClr val="2F5496"/>
                </a:solidFill>
              </a:rPr>
              <a:t>BioIndex</a:t>
            </a:r>
            <a:r>
              <a:rPr lang="en-GB" sz="2400" b="0" i="0" u="none" strike="noStrike" baseline="0" dirty="0">
                <a:solidFill>
                  <a:srgbClr val="2F5496"/>
                </a:solidFill>
              </a:rPr>
              <a:t> provide valuable information to support stock assessments and fisheries management decisions.</a:t>
            </a:r>
            <a:endParaRPr lang="en-GB" sz="2400" dirty="0">
              <a:solidFill>
                <a:srgbClr val="2F5496"/>
              </a:solidFill>
            </a:endParaRPr>
          </a:p>
        </p:txBody>
      </p:sp>
    </p:spTree>
    <p:extLst>
      <p:ext uri="{BB962C8B-B14F-4D97-AF65-F5344CB8AC3E}">
        <p14:creationId xmlns:p14="http://schemas.microsoft.com/office/powerpoint/2010/main" val="2886378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BC9CBD7E-7955-365D-0715-47B93D0AA3A4}"/>
              </a:ext>
            </a:extLst>
          </p:cNvPr>
          <p:cNvSpPr txBox="1"/>
          <p:nvPr/>
        </p:nvSpPr>
        <p:spPr>
          <a:xfrm>
            <a:off x="516548" y="1254112"/>
            <a:ext cx="8818463" cy="4789773"/>
          </a:xfrm>
          <a:prstGeom prst="rect">
            <a:avLst/>
          </a:prstGeom>
          <a:noFill/>
        </p:spPr>
        <p:txBody>
          <a:bodyPr wrap="square">
            <a:spAutoFit/>
          </a:bodyPr>
          <a:lstStyle/>
          <a:p>
            <a:pPr algn="just">
              <a:lnSpc>
                <a:spcPct val="90000"/>
              </a:lnSpc>
              <a:spcBef>
                <a:spcPct val="0"/>
              </a:spcBef>
              <a:spcAft>
                <a:spcPts val="400"/>
              </a:spcAft>
            </a:pPr>
            <a:r>
              <a:rPr lang="en-GB" sz="4400" dirty="0">
                <a:solidFill>
                  <a:srgbClr val="2F5496"/>
                </a:solidFill>
                <a:ea typeface="+mj-ea"/>
                <a:cs typeface="+mj-cs"/>
              </a:rPr>
              <a:t>Introduction to </a:t>
            </a:r>
            <a:r>
              <a:rPr lang="en-GB" sz="4400" dirty="0" err="1">
                <a:solidFill>
                  <a:srgbClr val="2F5496"/>
                </a:solidFill>
                <a:ea typeface="+mj-ea"/>
                <a:cs typeface="+mj-cs"/>
              </a:rPr>
              <a:t>BioIndex</a:t>
            </a:r>
            <a:endParaRPr lang="en-GB" sz="4400" dirty="0">
              <a:solidFill>
                <a:srgbClr val="2F5496"/>
              </a:solidFill>
              <a:ea typeface="+mj-ea"/>
              <a:cs typeface="+mj-cs"/>
            </a:endParaRPr>
          </a:p>
          <a:p>
            <a:pPr marL="457200" indent="-457200" algn="just">
              <a:lnSpc>
                <a:spcPct val="107000"/>
              </a:lnSpc>
              <a:spcBef>
                <a:spcPts val="800"/>
              </a:spcBef>
              <a:spcAft>
                <a:spcPts val="400"/>
              </a:spcAft>
              <a:buFont typeface="Arial" panose="020B0604020202020204" pitchFamily="34" charset="0"/>
              <a:buChar char="•"/>
            </a:pPr>
            <a:r>
              <a:rPr lang="en-GB" sz="2400" dirty="0" err="1">
                <a:solidFill>
                  <a:srgbClr val="2F5496"/>
                </a:solidFill>
              </a:rPr>
              <a:t>BioIndex</a:t>
            </a:r>
            <a:r>
              <a:rPr lang="en-GB" sz="2400" dirty="0">
                <a:solidFill>
                  <a:srgbClr val="2F5496"/>
                </a:solidFill>
              </a:rPr>
              <a:t> is an </a:t>
            </a:r>
            <a:r>
              <a:rPr lang="en-GB" sz="2400" b="1" dirty="0">
                <a:solidFill>
                  <a:srgbClr val="2F5496"/>
                </a:solidFill>
              </a:rPr>
              <a:t>R package </a:t>
            </a:r>
            <a:r>
              <a:rPr lang="en-GB" sz="2400" dirty="0">
                <a:solidFill>
                  <a:srgbClr val="2F5496"/>
                </a:solidFill>
              </a:rPr>
              <a:t>designed for analysing fisheries survey data, </a:t>
            </a:r>
            <a:r>
              <a:rPr lang="en-GB" sz="2400" b="1" dirty="0">
                <a:solidFill>
                  <a:srgbClr val="2F5496"/>
                </a:solidFill>
              </a:rPr>
              <a:t>particularly from the MEDITS program </a:t>
            </a:r>
            <a:r>
              <a:rPr lang="en-GB" sz="2400" dirty="0">
                <a:solidFill>
                  <a:srgbClr val="2F5496"/>
                </a:solidFill>
              </a:rPr>
              <a:t>and similar projects. It supports ecological management through robust data processing and indicator computation.</a:t>
            </a:r>
          </a:p>
          <a:p>
            <a:pPr marL="457200" indent="-457200" algn="just">
              <a:lnSpc>
                <a:spcPct val="90000"/>
              </a:lnSpc>
              <a:spcBef>
                <a:spcPts val="1000"/>
              </a:spcBef>
              <a:spcAft>
                <a:spcPts val="400"/>
              </a:spcAft>
              <a:buFont typeface="Arial" panose="020B0604020202020204" pitchFamily="34" charset="0"/>
              <a:buChar char="•"/>
            </a:pPr>
            <a:r>
              <a:rPr lang="en-GB" sz="2400" dirty="0" err="1">
                <a:solidFill>
                  <a:srgbClr val="2F5496"/>
                </a:solidFill>
              </a:rPr>
              <a:t>BioIndex</a:t>
            </a:r>
            <a:r>
              <a:rPr lang="en-GB" sz="2400" dirty="0">
                <a:solidFill>
                  <a:srgbClr val="2F5496"/>
                </a:solidFill>
              </a:rPr>
              <a:t> enables users in conducting </a:t>
            </a:r>
            <a:r>
              <a:rPr lang="en-GB" sz="2400" b="1" dirty="0">
                <a:solidFill>
                  <a:srgbClr val="2F5496"/>
                </a:solidFill>
              </a:rPr>
              <a:t>comprehensive data analyses</a:t>
            </a:r>
            <a:r>
              <a:rPr lang="en-GB" sz="2400" dirty="0">
                <a:solidFill>
                  <a:srgbClr val="2F5496"/>
                </a:solidFill>
              </a:rPr>
              <a:t> with the estimation of a wide range of population indicators, providing insights for fisheries management policies.</a:t>
            </a:r>
          </a:p>
          <a:p>
            <a:pPr marL="457200" indent="-457200" algn="just">
              <a:lnSpc>
                <a:spcPct val="90000"/>
              </a:lnSpc>
              <a:spcBef>
                <a:spcPts val="1000"/>
              </a:spcBef>
              <a:spcAft>
                <a:spcPts val="400"/>
              </a:spcAft>
              <a:buFont typeface="Arial" panose="020B0604020202020204" pitchFamily="34" charset="0"/>
              <a:buChar char="•"/>
            </a:pPr>
            <a:r>
              <a:rPr lang="en-GB" sz="2400" b="1" dirty="0">
                <a:solidFill>
                  <a:srgbClr val="2F5496"/>
                </a:solidFill>
              </a:rPr>
              <a:t>Designed for fisheries and environmental management</a:t>
            </a:r>
            <a:r>
              <a:rPr lang="en-GB" sz="2400" dirty="0">
                <a:solidFill>
                  <a:srgbClr val="2F5496"/>
                </a:solidFill>
              </a:rPr>
              <a:t>: </a:t>
            </a:r>
            <a:r>
              <a:rPr lang="en-GB" sz="2400" dirty="0" err="1">
                <a:solidFill>
                  <a:srgbClr val="2F5496"/>
                </a:solidFill>
              </a:rPr>
              <a:t>BioIndex</a:t>
            </a:r>
            <a:r>
              <a:rPr lang="en-GB" sz="2400" dirty="0">
                <a:solidFill>
                  <a:srgbClr val="2F5496"/>
                </a:solidFill>
              </a:rPr>
              <a:t> is integrated within RDBFIS to streamline workflows for sustainable fisheries governance.</a:t>
            </a:r>
          </a:p>
        </p:txBody>
      </p:sp>
      <p:sp>
        <p:nvSpPr>
          <p:cNvPr id="6" name="Rettangolo 5">
            <a:extLst>
              <a:ext uri="{FF2B5EF4-FFF2-40B4-BE49-F238E27FC236}">
                <a16:creationId xmlns:a16="http://schemas.microsoft.com/office/drawing/2014/main" id="{40328F93-E93F-29AB-900E-DB7D895DD9EF}"/>
              </a:ext>
            </a:extLst>
          </p:cNvPr>
          <p:cNvSpPr/>
          <p:nvPr/>
        </p:nvSpPr>
        <p:spPr>
          <a:xfrm>
            <a:off x="9847516" y="2187795"/>
            <a:ext cx="1827936" cy="46166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none">
            <a:spAutoFit/>
          </a:bodyPr>
          <a:lstStyle/>
          <a:p>
            <a:r>
              <a:rPr lang="it-IT" sz="2400" b="1" dirty="0">
                <a:latin typeface="Calibri" panose="020F0502020204030204" pitchFamily="34" charset="0"/>
                <a:cs typeface="Calibri" panose="020F0502020204030204" pitchFamily="34" charset="0"/>
              </a:rPr>
              <a:t>Environment</a:t>
            </a:r>
            <a:endParaRPr lang="en-GB" sz="2400" b="1" dirty="0">
              <a:latin typeface="Calibri" panose="020F0502020204030204" pitchFamily="34" charset="0"/>
              <a:cs typeface="Calibri" panose="020F0502020204030204" pitchFamily="34" charset="0"/>
            </a:endParaRPr>
          </a:p>
        </p:txBody>
      </p:sp>
      <p:grpSp>
        <p:nvGrpSpPr>
          <p:cNvPr id="10" name="Gruppo 9">
            <a:extLst>
              <a:ext uri="{FF2B5EF4-FFF2-40B4-BE49-F238E27FC236}">
                <a16:creationId xmlns:a16="http://schemas.microsoft.com/office/drawing/2014/main" id="{A860C709-E5DC-14B6-1E56-FD745DC00328}"/>
              </a:ext>
            </a:extLst>
          </p:cNvPr>
          <p:cNvGrpSpPr/>
          <p:nvPr/>
        </p:nvGrpSpPr>
        <p:grpSpPr>
          <a:xfrm>
            <a:off x="10181554" y="2859010"/>
            <a:ext cx="1033674" cy="949786"/>
            <a:chOff x="4598602" y="5871903"/>
            <a:chExt cx="1085577" cy="949786"/>
          </a:xfrm>
        </p:grpSpPr>
        <p:pic>
          <p:nvPicPr>
            <p:cNvPr id="14" name="Immagine 13">
              <a:extLst>
                <a:ext uri="{FF2B5EF4-FFF2-40B4-BE49-F238E27FC236}">
                  <a16:creationId xmlns:a16="http://schemas.microsoft.com/office/drawing/2014/main" id="{5966D5A6-1DF9-77EE-C907-6411B20FF6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94722" y="5871903"/>
              <a:ext cx="693339" cy="511522"/>
            </a:xfrm>
            <a:prstGeom prst="rect">
              <a:avLst/>
            </a:prstGeom>
          </p:spPr>
        </p:pic>
        <p:sp>
          <p:nvSpPr>
            <p:cNvPr id="15" name="Rettangolo 14">
              <a:extLst>
                <a:ext uri="{FF2B5EF4-FFF2-40B4-BE49-F238E27FC236}">
                  <a16:creationId xmlns:a16="http://schemas.microsoft.com/office/drawing/2014/main" id="{D6A33288-4103-BD8B-A4B4-73E5BF6EA885}"/>
                </a:ext>
              </a:extLst>
            </p:cNvPr>
            <p:cNvSpPr/>
            <p:nvPr/>
          </p:nvSpPr>
          <p:spPr>
            <a:xfrm>
              <a:off x="4598602" y="6452357"/>
              <a:ext cx="1085577" cy="369332"/>
            </a:xfrm>
            <a:prstGeom prst="rect">
              <a:avLst/>
            </a:prstGeom>
          </p:spPr>
          <p:txBody>
            <a:bodyPr wrap="square">
              <a:spAutoFit/>
            </a:bodyPr>
            <a:lstStyle/>
            <a:p>
              <a:r>
                <a:rPr lang="en-GB" dirty="0">
                  <a:latin typeface="Calibri" panose="020F0502020204030204" pitchFamily="34" charset="0"/>
                  <a:cs typeface="Calibri" panose="020F0502020204030204" pitchFamily="34" charset="0"/>
                </a:rPr>
                <a:t>R</a:t>
              </a:r>
              <a:r>
                <a:rPr lang="en-GB" sz="1800" dirty="0">
                  <a:latin typeface="Calibri" panose="020F0502020204030204" pitchFamily="34" charset="0"/>
                  <a:cs typeface="Calibri" panose="020F0502020204030204" pitchFamily="34" charset="0"/>
                </a:rPr>
                <a:t> &gt; 4.2.2</a:t>
              </a:r>
              <a:endParaRPr lang="en-GB" dirty="0">
                <a:latin typeface="Calibri" panose="020F0502020204030204" pitchFamily="34" charset="0"/>
                <a:cs typeface="Calibri" panose="020F0502020204030204" pitchFamily="34" charset="0"/>
              </a:endParaRPr>
            </a:p>
          </p:txBody>
        </p:sp>
      </p:grpSp>
      <p:grpSp>
        <p:nvGrpSpPr>
          <p:cNvPr id="18" name="Gruppo 17">
            <a:extLst>
              <a:ext uri="{FF2B5EF4-FFF2-40B4-BE49-F238E27FC236}">
                <a16:creationId xmlns:a16="http://schemas.microsoft.com/office/drawing/2014/main" id="{4BCD5CE0-AADA-4F4A-A2B7-1FDED7A36121}"/>
              </a:ext>
            </a:extLst>
          </p:cNvPr>
          <p:cNvGrpSpPr/>
          <p:nvPr/>
        </p:nvGrpSpPr>
        <p:grpSpPr>
          <a:xfrm>
            <a:off x="10317488" y="4145684"/>
            <a:ext cx="887991" cy="857365"/>
            <a:chOff x="4863978" y="5911310"/>
            <a:chExt cx="932579" cy="857365"/>
          </a:xfrm>
        </p:grpSpPr>
        <p:sp>
          <p:nvSpPr>
            <p:cNvPr id="19" name="Rettangolo 18">
              <a:extLst>
                <a:ext uri="{FF2B5EF4-FFF2-40B4-BE49-F238E27FC236}">
                  <a16:creationId xmlns:a16="http://schemas.microsoft.com/office/drawing/2014/main" id="{DCA375E2-CF9D-2E29-4E63-4582DB75CD6A}"/>
                </a:ext>
              </a:extLst>
            </p:cNvPr>
            <p:cNvSpPr/>
            <p:nvPr/>
          </p:nvSpPr>
          <p:spPr>
            <a:xfrm>
              <a:off x="4863978" y="6399343"/>
              <a:ext cx="932579" cy="369332"/>
            </a:xfrm>
            <a:prstGeom prst="rect">
              <a:avLst/>
            </a:prstGeom>
          </p:spPr>
          <p:txBody>
            <a:bodyPr wrap="square">
              <a:spAutoFit/>
            </a:bodyPr>
            <a:lstStyle/>
            <a:p>
              <a:r>
                <a:rPr lang="it-IT" dirty="0" err="1">
                  <a:latin typeface="Calibri" panose="020F0502020204030204" pitchFamily="34" charset="0"/>
                  <a:cs typeface="Calibri" panose="020F0502020204030204" pitchFamily="34" charset="0"/>
                </a:rPr>
                <a:t>Rstudio</a:t>
              </a:r>
              <a:endParaRPr lang="en-GB" dirty="0">
                <a:latin typeface="Calibri" panose="020F0502020204030204" pitchFamily="34" charset="0"/>
                <a:cs typeface="Calibri" panose="020F0502020204030204" pitchFamily="34" charset="0"/>
              </a:endParaRPr>
            </a:p>
          </p:txBody>
        </p:sp>
        <p:pic>
          <p:nvPicPr>
            <p:cNvPr id="20" name="Immagine 19">
              <a:extLst>
                <a:ext uri="{FF2B5EF4-FFF2-40B4-BE49-F238E27FC236}">
                  <a16:creationId xmlns:a16="http://schemas.microsoft.com/office/drawing/2014/main" id="{A9257AD1-D1B3-57AA-15BF-B3E8C9350E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5928" y="5911310"/>
              <a:ext cx="548680" cy="548680"/>
            </a:xfrm>
            <a:prstGeom prst="rect">
              <a:avLst/>
            </a:prstGeom>
          </p:spPr>
        </p:pic>
      </p:grpSp>
    </p:spTree>
    <p:extLst>
      <p:ext uri="{BB962C8B-B14F-4D97-AF65-F5344CB8AC3E}">
        <p14:creationId xmlns:p14="http://schemas.microsoft.com/office/powerpoint/2010/main" val="3990705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A3B5F1DE-A369-6373-17D5-79798B1A879C}"/>
              </a:ext>
            </a:extLst>
          </p:cNvPr>
          <p:cNvSpPr>
            <a:spLocks noGrp="1"/>
          </p:cNvSpPr>
          <p:nvPr>
            <p:ph type="body" idx="1"/>
          </p:nvPr>
        </p:nvSpPr>
        <p:spPr>
          <a:xfrm>
            <a:off x="163497" y="991299"/>
            <a:ext cx="11290566" cy="3273921"/>
          </a:xfrm>
        </p:spPr>
        <p:txBody>
          <a:bodyPr>
            <a:normAutofit fontScale="92500" lnSpcReduction="10000"/>
          </a:bodyPr>
          <a:lstStyle/>
          <a:p>
            <a:pPr marL="0" marR="0" lvl="0" indent="0" rtl="0">
              <a:buNone/>
            </a:pPr>
            <a:r>
              <a:rPr lang="en-GB" sz="4000" b="0" i="0" u="none" strike="noStrike" baseline="0" dirty="0">
                <a:solidFill>
                  <a:srgbClr val="2F5496"/>
                </a:solidFill>
                <a:latin typeface="+mn-lt"/>
              </a:rPr>
              <a:t>Key Features of </a:t>
            </a:r>
            <a:r>
              <a:rPr lang="en-GB" sz="4000" b="0" i="0" u="none" strike="noStrike" baseline="0" dirty="0" err="1">
                <a:solidFill>
                  <a:srgbClr val="2F5496"/>
                </a:solidFill>
                <a:latin typeface="+mn-lt"/>
              </a:rPr>
              <a:t>BioIndex</a:t>
            </a:r>
            <a:endParaRPr lang="en-GB" sz="2400" b="0" i="0" u="none" strike="noStrike" baseline="0" dirty="0">
              <a:solidFill>
                <a:srgbClr val="2F5496"/>
              </a:solidFill>
            </a:endParaRPr>
          </a:p>
          <a:p>
            <a:pPr marR="0" lvl="0" algn="just" rtl="0"/>
            <a:r>
              <a:rPr lang="en-GB" sz="2400" b="0" i="0" u="none" strike="noStrike" baseline="0" dirty="0">
                <a:solidFill>
                  <a:srgbClr val="2F5496"/>
                </a:solidFill>
              </a:rPr>
              <a:t>Perform the analysis on survey data following the </a:t>
            </a:r>
            <a:r>
              <a:rPr lang="en-GB" sz="2400" b="1" i="0" u="none" strike="noStrike" baseline="0" dirty="0">
                <a:solidFill>
                  <a:srgbClr val="2F5496"/>
                </a:solidFill>
              </a:rPr>
              <a:t>random stratified sampling </a:t>
            </a:r>
            <a:r>
              <a:rPr lang="en-GB" sz="2400" b="0" i="0" u="none" strike="noStrike" baseline="0" dirty="0">
                <a:solidFill>
                  <a:srgbClr val="2F5496"/>
                </a:solidFill>
              </a:rPr>
              <a:t>at GSA/country level.</a:t>
            </a:r>
          </a:p>
          <a:p>
            <a:pPr marR="0" lvl="0" rtl="0"/>
            <a:r>
              <a:rPr lang="en-GB" sz="2400" b="0" i="0" u="none" strike="noStrike" baseline="0" dirty="0">
                <a:solidFill>
                  <a:srgbClr val="2F5496"/>
                </a:solidFill>
              </a:rPr>
              <a:t>Perform trend analyses, spatial analysis, and demographic analysis.</a:t>
            </a:r>
          </a:p>
          <a:p>
            <a:pPr marR="0" lvl="0" rtl="0"/>
            <a:r>
              <a:rPr lang="en-GB" sz="2400" b="0" i="0" u="none" strike="noStrike" baseline="0" dirty="0">
                <a:solidFill>
                  <a:srgbClr val="2F5496"/>
                </a:solidFill>
              </a:rPr>
              <a:t>Operate either independently or as </a:t>
            </a:r>
            <a:r>
              <a:rPr lang="en-GB" sz="2400" b="1" i="0" u="none" strike="noStrike" baseline="0" dirty="0">
                <a:solidFill>
                  <a:srgbClr val="2F5496"/>
                </a:solidFill>
              </a:rPr>
              <a:t>part of the RDBFIS </a:t>
            </a:r>
            <a:r>
              <a:rPr lang="en-GB" sz="2400" b="0" i="0" u="none" strike="noStrike" baseline="0" dirty="0">
                <a:solidFill>
                  <a:srgbClr val="2F5496"/>
                </a:solidFill>
              </a:rPr>
              <a:t>environment.</a:t>
            </a:r>
          </a:p>
          <a:p>
            <a:r>
              <a:rPr lang="en-GB" sz="2400" b="1" i="0" u="none" strike="noStrike" baseline="0" dirty="0">
                <a:solidFill>
                  <a:srgbClr val="2F5496"/>
                </a:solidFill>
              </a:rPr>
              <a:t>Open-source</a:t>
            </a:r>
            <a:r>
              <a:rPr lang="en-GB" sz="2400" b="0" i="0" u="none" strike="noStrike" baseline="0" dirty="0">
                <a:solidFill>
                  <a:srgbClr val="2F5496"/>
                </a:solidFill>
              </a:rPr>
              <a:t> software.</a:t>
            </a:r>
          </a:p>
          <a:p>
            <a:pPr marR="0" lvl="0" rtl="0"/>
            <a:r>
              <a:rPr lang="en-GB" sz="2400" b="1" i="0" u="none" strike="noStrike" baseline="0" dirty="0">
                <a:solidFill>
                  <a:srgbClr val="2F5496"/>
                </a:solidFill>
              </a:rPr>
              <a:t>GitHub</a:t>
            </a:r>
            <a:r>
              <a:rPr lang="en-GB" sz="2400" b="0" i="0" u="none" strike="noStrike" baseline="0" dirty="0">
                <a:solidFill>
                  <a:srgbClr val="2F5496"/>
                </a:solidFill>
              </a:rPr>
              <a:t> repository: </a:t>
            </a:r>
            <a:r>
              <a:rPr lang="en-GB" sz="2400" b="0" i="0" u="none" strike="noStrike" baseline="0" dirty="0">
                <a:solidFill>
                  <a:srgbClr val="2F5496"/>
                </a:solidFill>
                <a:hlinkClick r:id="rId2"/>
              </a:rPr>
              <a:t>https://github.com/COISPA/BioIndex</a:t>
            </a:r>
            <a:r>
              <a:rPr lang="en-GB" sz="2400" b="0" i="0" u="none" strike="noStrike" baseline="0" dirty="0">
                <a:solidFill>
                  <a:srgbClr val="2F5496"/>
                </a:solidFill>
              </a:rPr>
              <a:t>.</a:t>
            </a:r>
          </a:p>
          <a:p>
            <a:pPr lvl="0"/>
            <a:r>
              <a:rPr lang="en-GB" sz="2400" b="0" i="0" u="none" strike="noStrike" baseline="0" dirty="0">
                <a:solidFill>
                  <a:srgbClr val="2F5496"/>
                </a:solidFill>
              </a:rPr>
              <a:t>Detailed </a:t>
            </a:r>
            <a:r>
              <a:rPr lang="en-GB" sz="2400" b="1" dirty="0">
                <a:solidFill>
                  <a:srgbClr val="2F5496"/>
                </a:solidFill>
              </a:rPr>
              <a:t>documentation</a:t>
            </a:r>
            <a:r>
              <a:rPr lang="en-GB" sz="2400" dirty="0">
                <a:solidFill>
                  <a:srgbClr val="2F5496"/>
                </a:solidFill>
              </a:rPr>
              <a:t> included in the R package and in the GitHub repository</a:t>
            </a:r>
            <a:r>
              <a:rPr lang="en-GB" sz="2400" b="0" i="0" u="none" strike="noStrike" baseline="0" dirty="0">
                <a:solidFill>
                  <a:srgbClr val="2F5496"/>
                </a:solidFill>
              </a:rPr>
              <a:t>.</a:t>
            </a:r>
          </a:p>
          <a:p>
            <a:pPr marR="0" lvl="0" rtl="0"/>
            <a:endParaRPr lang="en-GB" sz="2400" b="0" i="0" u="none" strike="noStrike" baseline="0" dirty="0">
              <a:solidFill>
                <a:srgbClr val="2F5496"/>
              </a:solidFill>
            </a:endParaRPr>
          </a:p>
        </p:txBody>
      </p:sp>
      <p:sp>
        <p:nvSpPr>
          <p:cNvPr id="5" name="CasellaDiTesto 4">
            <a:extLst>
              <a:ext uri="{FF2B5EF4-FFF2-40B4-BE49-F238E27FC236}">
                <a16:creationId xmlns:a16="http://schemas.microsoft.com/office/drawing/2014/main" id="{D8A31775-E036-6135-7074-17064D550A4D}"/>
              </a:ext>
            </a:extLst>
          </p:cNvPr>
          <p:cNvSpPr txBox="1"/>
          <p:nvPr/>
        </p:nvSpPr>
        <p:spPr>
          <a:xfrm>
            <a:off x="163497" y="4229740"/>
            <a:ext cx="11290566" cy="2339102"/>
          </a:xfrm>
          <a:prstGeom prst="rect">
            <a:avLst/>
          </a:prstGeom>
          <a:noFill/>
        </p:spPr>
        <p:txBody>
          <a:bodyPr wrap="square" rtlCol="0">
            <a:spAutoFit/>
          </a:bodyPr>
          <a:lstStyle/>
          <a:p>
            <a:pPr algn="just"/>
            <a:r>
              <a:rPr lang="en-GB" sz="3600" b="0" i="0" u="none" strike="noStrike" baseline="0" dirty="0">
                <a:solidFill>
                  <a:srgbClr val="2F5496"/>
                </a:solidFill>
                <a:latin typeface="+mn-lt"/>
              </a:rPr>
              <a:t>Data Requirements and Input Formats</a:t>
            </a:r>
          </a:p>
          <a:p>
            <a:pPr marL="285750" indent="-285750" algn="just">
              <a:buFont typeface="Arial" panose="020B0604020202020204" pitchFamily="34" charset="0"/>
              <a:buChar char="•"/>
            </a:pPr>
            <a:r>
              <a:rPr lang="en-GB" sz="2200" b="0" i="0" u="none" strike="noStrike" baseline="0" dirty="0">
                <a:solidFill>
                  <a:srgbClr val="2F5496"/>
                </a:solidFill>
                <a:latin typeface="+mn-lt"/>
              </a:rPr>
              <a:t>Supported input formats: processes </a:t>
            </a:r>
            <a:r>
              <a:rPr lang="en-GB" sz="2200" b="1" i="0" u="none" strike="noStrike" baseline="0" dirty="0">
                <a:solidFill>
                  <a:srgbClr val="2F5496"/>
                </a:solidFill>
                <a:latin typeface="+mn-lt"/>
              </a:rPr>
              <a:t>CSV files </a:t>
            </a:r>
            <a:r>
              <a:rPr lang="en-GB" sz="2200" b="0" i="0" u="none" strike="noStrike" baseline="0" dirty="0">
                <a:solidFill>
                  <a:srgbClr val="2F5496"/>
                </a:solidFill>
                <a:latin typeface="+mn-lt"/>
              </a:rPr>
              <a:t>derived from MEDITS surveys (</a:t>
            </a:r>
            <a:r>
              <a:rPr lang="en-GB" sz="2200" b="1" i="0" u="none" strike="noStrike" baseline="0" dirty="0">
                <a:solidFill>
                  <a:srgbClr val="2F5496"/>
                </a:solidFill>
                <a:latin typeface="+mn-lt"/>
              </a:rPr>
              <a:t>TA, TB, TC tables</a:t>
            </a:r>
            <a:r>
              <a:rPr lang="en-GB" sz="2200" b="0" i="0" u="none" strike="noStrike" baseline="0" dirty="0">
                <a:solidFill>
                  <a:srgbClr val="2F5496"/>
                </a:solidFill>
                <a:latin typeface="+mn-lt"/>
              </a:rPr>
              <a:t>). TE and TL data are supported for standalone analyses (RDBFIS).</a:t>
            </a:r>
          </a:p>
          <a:p>
            <a:pPr marL="285750" indent="-285750" algn="just">
              <a:buFont typeface="Arial" panose="020B0604020202020204" pitchFamily="34" charset="0"/>
              <a:buChar char="•"/>
            </a:pPr>
            <a:r>
              <a:rPr lang="en-GB" sz="2200" b="0" i="0" u="none" strike="noStrike" baseline="0" dirty="0">
                <a:solidFill>
                  <a:srgbClr val="2F5496"/>
                </a:solidFill>
                <a:latin typeface="+mn-lt"/>
              </a:rPr>
              <a:t>Input structure compliance: Requires </a:t>
            </a:r>
            <a:r>
              <a:rPr lang="en-GB" sz="2200" b="1" i="0" u="none" strike="noStrike" baseline="0" dirty="0">
                <a:solidFill>
                  <a:srgbClr val="2F5496"/>
                </a:solidFill>
                <a:latin typeface="+mn-lt"/>
              </a:rPr>
              <a:t>strict adherence to data format and structure</a:t>
            </a:r>
            <a:r>
              <a:rPr lang="en-GB" sz="2200" b="0" i="0" u="none" strike="noStrike" baseline="0" dirty="0">
                <a:solidFill>
                  <a:srgbClr val="2F5496"/>
                </a:solidFill>
                <a:latin typeface="+mn-lt"/>
              </a:rPr>
              <a:t>.</a:t>
            </a:r>
          </a:p>
          <a:p>
            <a:pPr marL="285750" indent="-285750" algn="just">
              <a:buFont typeface="Arial" panose="020B0604020202020204" pitchFamily="34" charset="0"/>
              <a:buChar char="•"/>
            </a:pPr>
            <a:r>
              <a:rPr lang="en-GB" sz="2200" b="0" i="0" u="none" strike="noStrike" baseline="0" dirty="0">
                <a:solidFill>
                  <a:srgbClr val="2F5496"/>
                </a:solidFill>
                <a:latin typeface="+mn-lt"/>
              </a:rPr>
              <a:t>Data validation with </a:t>
            </a:r>
            <a:r>
              <a:rPr lang="en-GB" sz="2200" b="0" i="0" u="none" strike="noStrike" baseline="0" dirty="0" err="1">
                <a:solidFill>
                  <a:srgbClr val="2F5496"/>
                </a:solidFill>
                <a:latin typeface="+mn-lt"/>
              </a:rPr>
              <a:t>RoME</a:t>
            </a:r>
            <a:r>
              <a:rPr lang="en-GB" sz="2200" b="0" i="0" u="none" strike="noStrike" baseline="0" dirty="0">
                <a:solidFill>
                  <a:srgbClr val="2F5496"/>
                </a:solidFill>
                <a:latin typeface="+mn-lt"/>
              </a:rPr>
              <a:t>: All datasets must previously pass </a:t>
            </a:r>
            <a:r>
              <a:rPr lang="en-GB" sz="2200" b="1" i="0" u="none" strike="noStrike" baseline="0" dirty="0">
                <a:solidFill>
                  <a:srgbClr val="2F5496"/>
                </a:solidFill>
                <a:latin typeface="+mn-lt"/>
              </a:rPr>
              <a:t>integrity checks with the </a:t>
            </a:r>
            <a:r>
              <a:rPr lang="en-GB" sz="2200" b="1" i="0" u="none" strike="noStrike" baseline="0" dirty="0" err="1">
                <a:solidFill>
                  <a:srgbClr val="2F5496"/>
                </a:solidFill>
                <a:latin typeface="+mn-lt"/>
              </a:rPr>
              <a:t>RoME</a:t>
            </a:r>
            <a:r>
              <a:rPr lang="en-GB" sz="2200" b="1" i="0" u="none" strike="noStrike" baseline="0" dirty="0">
                <a:solidFill>
                  <a:srgbClr val="2F5496"/>
                </a:solidFill>
                <a:latin typeface="+mn-lt"/>
              </a:rPr>
              <a:t> package</a:t>
            </a:r>
            <a:r>
              <a:rPr lang="en-GB" sz="2200" b="0" i="0" u="none" strike="noStrike" baseline="0" dirty="0">
                <a:solidFill>
                  <a:srgbClr val="2F5496"/>
                </a:solidFill>
                <a:latin typeface="+mn-lt"/>
              </a:rPr>
              <a:t> to ensure readiness for analysis.</a:t>
            </a:r>
            <a:endParaRPr lang="en-GB" sz="2200" dirty="0"/>
          </a:p>
        </p:txBody>
      </p:sp>
      <p:pic>
        <p:nvPicPr>
          <p:cNvPr id="6" name="Immagine 5">
            <a:extLst>
              <a:ext uri="{FF2B5EF4-FFF2-40B4-BE49-F238E27FC236}">
                <a16:creationId xmlns:a16="http://schemas.microsoft.com/office/drawing/2014/main" id="{62481D8C-6AF1-BE44-3BC3-3A0E86BECA45}"/>
              </a:ext>
            </a:extLst>
          </p:cNvPr>
          <p:cNvPicPr>
            <a:picLocks noChangeAspect="1"/>
          </p:cNvPicPr>
          <p:nvPr/>
        </p:nvPicPr>
        <p:blipFill>
          <a:blip r:embed="rId3"/>
          <a:stretch>
            <a:fillRect/>
          </a:stretch>
        </p:blipFill>
        <p:spPr>
          <a:xfrm>
            <a:off x="6919913" y="3350820"/>
            <a:ext cx="414338" cy="414338"/>
          </a:xfrm>
          <a:prstGeom prst="rect">
            <a:avLst/>
          </a:prstGeom>
        </p:spPr>
      </p:pic>
    </p:spTree>
    <p:extLst>
      <p:ext uri="{BB962C8B-B14F-4D97-AF65-F5344CB8AC3E}">
        <p14:creationId xmlns:p14="http://schemas.microsoft.com/office/powerpoint/2010/main" val="1380757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A6649B2-829E-FBBF-8C1A-462061322706}"/>
              </a:ext>
            </a:extLst>
          </p:cNvPr>
          <p:cNvSpPr>
            <a:spLocks noGrp="1"/>
          </p:cNvSpPr>
          <p:nvPr>
            <p:ph type="title"/>
          </p:nvPr>
        </p:nvSpPr>
        <p:spPr>
          <a:xfrm>
            <a:off x="414690" y="1067769"/>
            <a:ext cx="10515600" cy="1325563"/>
          </a:xfrm>
        </p:spPr>
        <p:txBody>
          <a:bodyPr>
            <a:normAutofit/>
          </a:bodyPr>
          <a:lstStyle/>
          <a:p>
            <a:pPr marR="0" rtl="0"/>
            <a:r>
              <a:rPr lang="en-GB" sz="4000" b="0" i="0" u="none" strike="noStrike" baseline="0" dirty="0">
                <a:solidFill>
                  <a:srgbClr val="2F5496"/>
                </a:solidFill>
                <a:latin typeface="+mn-lt"/>
              </a:rPr>
              <a:t>Workflow and Data Validation in RDBFIS</a:t>
            </a:r>
          </a:p>
        </p:txBody>
      </p:sp>
      <p:sp>
        <p:nvSpPr>
          <p:cNvPr id="3" name="Segnaposto testo 2">
            <a:extLst>
              <a:ext uri="{FF2B5EF4-FFF2-40B4-BE49-F238E27FC236}">
                <a16:creationId xmlns:a16="http://schemas.microsoft.com/office/drawing/2014/main" id="{7E32F6E3-E618-5E62-4463-FBD1786626AE}"/>
              </a:ext>
            </a:extLst>
          </p:cNvPr>
          <p:cNvSpPr>
            <a:spLocks noGrp="1"/>
          </p:cNvSpPr>
          <p:nvPr>
            <p:ph type="body" idx="1"/>
          </p:nvPr>
        </p:nvSpPr>
        <p:spPr>
          <a:xfrm>
            <a:off x="568693" y="2393332"/>
            <a:ext cx="10515600" cy="3343141"/>
          </a:xfrm>
        </p:spPr>
        <p:txBody>
          <a:bodyPr>
            <a:normAutofit fontScale="77500" lnSpcReduction="20000"/>
          </a:bodyPr>
          <a:lstStyle/>
          <a:p>
            <a:pPr lvl="0" algn="just"/>
            <a:r>
              <a:rPr lang="en-GB" b="0" i="0" u="none" strike="noStrike" baseline="0" dirty="0" err="1">
                <a:solidFill>
                  <a:srgbClr val="2F5496"/>
                </a:solidFill>
              </a:rPr>
              <a:t>RoME</a:t>
            </a:r>
            <a:r>
              <a:rPr lang="en-GB" b="0" i="0" u="none" strike="noStrike" baseline="0" dirty="0">
                <a:solidFill>
                  <a:srgbClr val="2F5496"/>
                </a:solidFill>
              </a:rPr>
              <a:t> integration ensures data integrity before data upload in the DB and further processing. I</a:t>
            </a:r>
            <a:r>
              <a:rPr lang="en-GB" dirty="0">
                <a:solidFill>
                  <a:srgbClr val="2F5496"/>
                </a:solidFill>
              </a:rPr>
              <a:t>ntegrity checks are included in the tool to identify </a:t>
            </a:r>
            <a:r>
              <a:rPr lang="en-GB" b="0" i="0" u="none" strike="noStrike" baseline="0" dirty="0">
                <a:solidFill>
                  <a:srgbClr val="2F5496"/>
                </a:solidFill>
              </a:rPr>
              <a:t>and report missing or inconsistent data, generating detailed logs of consistency checks.</a:t>
            </a:r>
          </a:p>
          <a:p>
            <a:pPr marR="0" lvl="0" algn="just" rtl="0"/>
            <a:endParaRPr lang="en-GB" b="0" i="0" u="none" strike="noStrike" baseline="0" dirty="0">
              <a:solidFill>
                <a:srgbClr val="2F5496"/>
              </a:solidFill>
            </a:endParaRPr>
          </a:p>
          <a:p>
            <a:pPr marR="0" lvl="0" algn="just" rtl="0"/>
            <a:r>
              <a:rPr lang="en-GB" b="0" i="0" u="none" strike="noStrike" baseline="0" dirty="0" err="1">
                <a:solidFill>
                  <a:srgbClr val="2F5496"/>
                </a:solidFill>
              </a:rPr>
              <a:t>BioIndex</a:t>
            </a:r>
            <a:r>
              <a:rPr lang="en-GB" b="0" i="0" u="none" strike="noStrike" baseline="0" dirty="0">
                <a:solidFill>
                  <a:srgbClr val="2F5496"/>
                </a:solidFill>
              </a:rPr>
              <a:t> in RDBFIS </a:t>
            </a:r>
            <a:r>
              <a:rPr lang="en-GB" dirty="0">
                <a:solidFill>
                  <a:srgbClr val="2F5496"/>
                </a:solidFill>
              </a:rPr>
              <a:t>analyses data in TA, TB and TC format already resident in the DB, already checked and </a:t>
            </a:r>
            <a:r>
              <a:rPr lang="en-GB" b="0" i="0" u="none" strike="noStrike" baseline="0" dirty="0">
                <a:solidFill>
                  <a:srgbClr val="2F5496"/>
                </a:solidFill>
              </a:rPr>
              <a:t>validated for compatibility.</a:t>
            </a:r>
          </a:p>
          <a:p>
            <a:pPr marR="0" lvl="0" algn="just" rtl="0"/>
            <a:endParaRPr lang="en-GB" b="0" i="0" u="none" strike="noStrike" baseline="0" dirty="0">
              <a:solidFill>
                <a:srgbClr val="2F5496"/>
              </a:solidFill>
            </a:endParaRPr>
          </a:p>
          <a:p>
            <a:pPr marR="0" lvl="0" algn="just" rtl="0"/>
            <a:r>
              <a:rPr lang="en-GB" b="0" i="0" u="none" strike="noStrike" baseline="0" dirty="0">
                <a:solidFill>
                  <a:srgbClr val="2F5496"/>
                </a:solidFill>
              </a:rPr>
              <a:t>Streamlined workflows: Simplifies analyses within the RDBFIS environment.</a:t>
            </a:r>
          </a:p>
          <a:p>
            <a:pPr marR="0" lvl="0" algn="just" rtl="0"/>
            <a:endParaRPr lang="en-GB" dirty="0">
              <a:solidFill>
                <a:srgbClr val="2F5496"/>
              </a:solidFill>
            </a:endParaRPr>
          </a:p>
          <a:p>
            <a:pPr marR="0" lvl="0" algn="just" rtl="0"/>
            <a:r>
              <a:rPr lang="en-GB" b="0" i="0" u="none" strike="noStrike" baseline="0" dirty="0">
                <a:solidFill>
                  <a:srgbClr val="2F5496"/>
                </a:solidFill>
              </a:rPr>
              <a:t>Outputs are produced and pooled in a unique zip file to be downloaded by the user.</a:t>
            </a:r>
          </a:p>
          <a:p>
            <a:pPr marL="0" marR="0" lvl="0" indent="0" algn="just" rtl="0">
              <a:buNone/>
            </a:pPr>
            <a:endParaRPr lang="en-GB" sz="2400" b="0" i="0" u="none" strike="noStrike" baseline="0" dirty="0">
              <a:solidFill>
                <a:srgbClr val="2F5496"/>
              </a:solidFill>
            </a:endParaRPr>
          </a:p>
        </p:txBody>
      </p:sp>
    </p:spTree>
    <p:extLst>
      <p:ext uri="{BB962C8B-B14F-4D97-AF65-F5344CB8AC3E}">
        <p14:creationId xmlns:p14="http://schemas.microsoft.com/office/powerpoint/2010/main" val="3221341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2A4215-DB00-BB08-A762-A9FAA7F6F66C}"/>
              </a:ext>
            </a:extLst>
          </p:cNvPr>
          <p:cNvSpPr>
            <a:spLocks noGrp="1"/>
          </p:cNvSpPr>
          <p:nvPr>
            <p:ph type="title"/>
          </p:nvPr>
        </p:nvSpPr>
        <p:spPr>
          <a:xfrm>
            <a:off x="530191" y="681037"/>
            <a:ext cx="10515600" cy="1325563"/>
          </a:xfrm>
        </p:spPr>
        <p:txBody>
          <a:bodyPr>
            <a:normAutofit/>
          </a:bodyPr>
          <a:lstStyle/>
          <a:p>
            <a:pPr marR="0" rtl="0"/>
            <a:r>
              <a:rPr lang="en-GB" sz="4000" b="0" i="0" u="none" strike="noStrike" baseline="0" dirty="0">
                <a:solidFill>
                  <a:srgbClr val="2F5496"/>
                </a:solidFill>
                <a:latin typeface="+mn-lt"/>
              </a:rPr>
              <a:t>Statistical and Analytical Capabilities</a:t>
            </a:r>
          </a:p>
        </p:txBody>
      </p:sp>
      <p:sp>
        <p:nvSpPr>
          <p:cNvPr id="3" name="Segnaposto testo 2">
            <a:extLst>
              <a:ext uri="{FF2B5EF4-FFF2-40B4-BE49-F238E27FC236}">
                <a16:creationId xmlns:a16="http://schemas.microsoft.com/office/drawing/2014/main" id="{5AE1641B-2161-BF3E-90A9-AAE19FDFE31E}"/>
              </a:ext>
            </a:extLst>
          </p:cNvPr>
          <p:cNvSpPr>
            <a:spLocks noGrp="1"/>
          </p:cNvSpPr>
          <p:nvPr>
            <p:ph type="body" idx="1"/>
          </p:nvPr>
        </p:nvSpPr>
        <p:spPr/>
        <p:txBody>
          <a:bodyPr>
            <a:normAutofit/>
          </a:bodyPr>
          <a:lstStyle/>
          <a:p>
            <a:pPr marR="0" lvl="0" rtl="0"/>
            <a:r>
              <a:rPr lang="en-GB" sz="2400" b="1" i="0" u="none" strike="noStrike" baseline="0" dirty="0">
                <a:solidFill>
                  <a:srgbClr val="2F5496"/>
                </a:solidFill>
              </a:rPr>
              <a:t>Estimation of different indices</a:t>
            </a:r>
            <a:r>
              <a:rPr lang="en-GB" sz="2400" b="0" i="0" u="none" strike="noStrike" baseline="0" dirty="0">
                <a:solidFill>
                  <a:srgbClr val="2F5496"/>
                </a:solidFill>
              </a:rPr>
              <a:t>: abundance, biomass, MIW, sex ratio at different aggregation level (GSA/country, strata, sex).</a:t>
            </a:r>
          </a:p>
          <a:p>
            <a:pPr marR="0" lvl="0" rtl="0"/>
            <a:endParaRPr lang="en-GB" sz="2400" dirty="0">
              <a:solidFill>
                <a:srgbClr val="2F5496"/>
              </a:solidFill>
            </a:endParaRPr>
          </a:p>
          <a:p>
            <a:r>
              <a:rPr lang="en-GB" sz="2400" b="1" dirty="0">
                <a:solidFill>
                  <a:srgbClr val="2F5496"/>
                </a:solidFill>
              </a:rPr>
              <a:t>Demographic evaluations</a:t>
            </a:r>
            <a:r>
              <a:rPr lang="en-GB" sz="2400" dirty="0">
                <a:solidFill>
                  <a:srgbClr val="2F5496"/>
                </a:solidFill>
              </a:rPr>
              <a:t>: explores size distributions and life stage dynamics through statistical summaries at different aggregation level (</a:t>
            </a:r>
            <a:r>
              <a:rPr lang="en-GB" sz="2400" b="0" i="0" u="none" strike="noStrike" baseline="0" dirty="0">
                <a:solidFill>
                  <a:srgbClr val="2F5496"/>
                </a:solidFill>
              </a:rPr>
              <a:t>strata, sex</a:t>
            </a:r>
            <a:r>
              <a:rPr lang="en-GB" sz="2400" dirty="0">
                <a:solidFill>
                  <a:srgbClr val="2F5496"/>
                </a:solidFill>
              </a:rPr>
              <a:t>).</a:t>
            </a:r>
          </a:p>
          <a:p>
            <a:endParaRPr lang="en-GB" sz="2400" dirty="0">
              <a:solidFill>
                <a:srgbClr val="2F5496"/>
              </a:solidFill>
            </a:endParaRPr>
          </a:p>
          <a:p>
            <a:pPr marR="0" lvl="0" rtl="0"/>
            <a:r>
              <a:rPr lang="en-GB" sz="2400" b="1" i="0" u="none" strike="noStrike" baseline="0" dirty="0">
                <a:solidFill>
                  <a:srgbClr val="2F5496"/>
                </a:solidFill>
              </a:rPr>
              <a:t>Trend analysis</a:t>
            </a:r>
            <a:r>
              <a:rPr lang="en-GB" sz="2400" b="0" i="0" u="none" strike="noStrike" baseline="0" dirty="0">
                <a:solidFill>
                  <a:srgbClr val="2F5496"/>
                </a:solidFill>
              </a:rPr>
              <a:t>: Detects changes over time using the Spearman test.</a:t>
            </a:r>
          </a:p>
          <a:p>
            <a:pPr marL="0" marR="0" lvl="0" indent="0" rtl="0">
              <a:buNone/>
            </a:pPr>
            <a:endParaRPr lang="en-GB" sz="2400" b="0" i="0" u="none" strike="noStrike" baseline="0" dirty="0">
              <a:solidFill>
                <a:srgbClr val="2F5496"/>
              </a:solidFill>
            </a:endParaRPr>
          </a:p>
          <a:p>
            <a:r>
              <a:rPr lang="en-GB" sz="2400" b="1" dirty="0">
                <a:solidFill>
                  <a:srgbClr val="2F5496"/>
                </a:solidFill>
              </a:rPr>
              <a:t>Spatial analysis</a:t>
            </a:r>
            <a:r>
              <a:rPr lang="en-GB" sz="2400" dirty="0">
                <a:solidFill>
                  <a:srgbClr val="2F5496"/>
                </a:solidFill>
              </a:rPr>
              <a:t>: Analyses distribution patterns with GFCM grids and bubble plot maps of abundance.</a:t>
            </a:r>
          </a:p>
          <a:p>
            <a:pPr marR="0" lvl="0" rtl="0"/>
            <a:endParaRPr lang="en-GB" sz="2400" b="0" i="0" u="none" strike="noStrike" baseline="0" dirty="0">
              <a:solidFill>
                <a:srgbClr val="2F5496"/>
              </a:solidFill>
            </a:endParaRPr>
          </a:p>
        </p:txBody>
      </p:sp>
    </p:spTree>
    <p:extLst>
      <p:ext uri="{BB962C8B-B14F-4D97-AF65-F5344CB8AC3E}">
        <p14:creationId xmlns:p14="http://schemas.microsoft.com/office/powerpoint/2010/main" val="11786596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CCE4ED9-D3D4-6A56-3A88-8B6577624CD2}"/>
              </a:ext>
            </a:extLst>
          </p:cNvPr>
          <p:cNvSpPr>
            <a:spLocks noGrp="1"/>
          </p:cNvSpPr>
          <p:nvPr>
            <p:ph type="title"/>
          </p:nvPr>
        </p:nvSpPr>
        <p:spPr>
          <a:xfrm>
            <a:off x="731520" y="663291"/>
            <a:ext cx="10515600" cy="1325563"/>
          </a:xfrm>
        </p:spPr>
        <p:txBody>
          <a:bodyPr>
            <a:normAutofit/>
          </a:bodyPr>
          <a:lstStyle/>
          <a:p>
            <a:pPr marR="0" rtl="0"/>
            <a:r>
              <a:rPr lang="en-GB" sz="4000" b="0" i="0" u="none" strike="noStrike" baseline="0" dirty="0">
                <a:solidFill>
                  <a:srgbClr val="2F5496"/>
                </a:solidFill>
                <a:latin typeface="+mn-lt"/>
              </a:rPr>
              <a:t>Biological Indicators</a:t>
            </a:r>
          </a:p>
        </p:txBody>
      </p:sp>
      <p:sp>
        <p:nvSpPr>
          <p:cNvPr id="3" name="Segnaposto testo 2">
            <a:extLst>
              <a:ext uri="{FF2B5EF4-FFF2-40B4-BE49-F238E27FC236}">
                <a16:creationId xmlns:a16="http://schemas.microsoft.com/office/drawing/2014/main" id="{355DA66C-5810-ED30-52C3-F76B30709383}"/>
              </a:ext>
            </a:extLst>
          </p:cNvPr>
          <p:cNvSpPr>
            <a:spLocks noGrp="1"/>
          </p:cNvSpPr>
          <p:nvPr>
            <p:ph type="body" idx="1"/>
          </p:nvPr>
        </p:nvSpPr>
        <p:spPr>
          <a:xfrm>
            <a:off x="838200" y="1700496"/>
            <a:ext cx="10515600" cy="5157504"/>
          </a:xfrm>
        </p:spPr>
        <p:txBody>
          <a:bodyPr>
            <a:noAutofit/>
          </a:bodyPr>
          <a:lstStyle/>
          <a:p>
            <a:r>
              <a:rPr lang="en-GB" sz="1600" b="1" dirty="0">
                <a:solidFill>
                  <a:srgbClr val="2F5496"/>
                </a:solidFill>
              </a:rPr>
              <a:t>Abundance indices (number/km</a:t>
            </a:r>
            <a:r>
              <a:rPr lang="en-GB" sz="1600" b="1" baseline="30000" dirty="0">
                <a:solidFill>
                  <a:srgbClr val="2F5496"/>
                </a:solidFill>
              </a:rPr>
              <a:t>2</a:t>
            </a:r>
            <a:r>
              <a:rPr lang="en-GB" sz="1600" b="1" dirty="0">
                <a:solidFill>
                  <a:srgbClr val="2F5496"/>
                </a:solidFill>
              </a:rPr>
              <a:t>): </a:t>
            </a:r>
            <a:r>
              <a:rPr lang="en-GB" sz="1600" dirty="0">
                <a:solidFill>
                  <a:srgbClr val="2F5496"/>
                </a:solidFill>
              </a:rPr>
              <a:t>Abundance indices can change for the effect of an excessive fishing pressure, and are likely to be substantially </a:t>
            </a:r>
            <a:r>
              <a:rPr lang="en-GB" sz="1600" b="1" dirty="0">
                <a:solidFill>
                  <a:srgbClr val="2F5496"/>
                </a:solidFill>
              </a:rPr>
              <a:t>affected by large recruitment pulses </a:t>
            </a:r>
            <a:r>
              <a:rPr lang="en-GB" sz="1600" dirty="0">
                <a:solidFill>
                  <a:srgbClr val="2F5496"/>
                </a:solidFill>
              </a:rPr>
              <a:t>in the stock, particularly if numbers of adults are low.</a:t>
            </a:r>
          </a:p>
          <a:p>
            <a:pPr marR="0" lvl="0" rtl="0"/>
            <a:r>
              <a:rPr lang="en-GB" sz="1600" b="1" i="0" u="none" strike="noStrike" baseline="0" dirty="0">
                <a:solidFill>
                  <a:srgbClr val="2F5496"/>
                </a:solidFill>
              </a:rPr>
              <a:t>Biomass indices (kg/km</a:t>
            </a:r>
            <a:r>
              <a:rPr lang="en-GB" sz="1600" b="1" i="0" u="none" strike="noStrike" baseline="30000" dirty="0">
                <a:solidFill>
                  <a:srgbClr val="2F5496"/>
                </a:solidFill>
              </a:rPr>
              <a:t>2</a:t>
            </a:r>
            <a:r>
              <a:rPr lang="en-GB" sz="1600" b="1" i="0" u="none" strike="noStrike" baseline="0" dirty="0">
                <a:solidFill>
                  <a:srgbClr val="2F5496"/>
                </a:solidFill>
              </a:rPr>
              <a:t>): </a:t>
            </a:r>
            <a:r>
              <a:rPr lang="en-GB" sz="1600" i="0" u="none" strike="noStrike" baseline="0" dirty="0">
                <a:solidFill>
                  <a:srgbClr val="2F5496"/>
                </a:solidFill>
              </a:rPr>
              <a:t>This index measures the total </a:t>
            </a:r>
            <a:r>
              <a:rPr lang="en-GB" sz="1600" b="1" i="0" u="none" strike="noStrike" baseline="0" dirty="0">
                <a:solidFill>
                  <a:srgbClr val="2F5496"/>
                </a:solidFill>
              </a:rPr>
              <a:t>biomass of a species per unit area</a:t>
            </a:r>
            <a:r>
              <a:rPr lang="en-GB" sz="1600" i="0" u="none" strike="noStrike" baseline="0" dirty="0">
                <a:solidFill>
                  <a:srgbClr val="2F5496"/>
                </a:solidFill>
              </a:rPr>
              <a:t>. </a:t>
            </a:r>
            <a:r>
              <a:rPr lang="en-GB" sz="1600" b="0" i="0" u="none" strike="noStrike" baseline="0" dirty="0">
                <a:solidFill>
                  <a:srgbClr val="2F5496"/>
                </a:solidFill>
              </a:rPr>
              <a:t>Changes (</a:t>
            </a:r>
            <a:r>
              <a:rPr lang="en-GB" sz="1600" b="0" i="1" u="none" strike="noStrike" baseline="0" dirty="0">
                <a:solidFill>
                  <a:srgbClr val="2F5496"/>
                </a:solidFill>
              </a:rPr>
              <a:t>e.g.</a:t>
            </a:r>
            <a:r>
              <a:rPr lang="en-GB" sz="1600" b="0" i="0" u="none" strike="noStrike" baseline="0" dirty="0">
                <a:solidFill>
                  <a:srgbClr val="2F5496"/>
                </a:solidFill>
              </a:rPr>
              <a:t> decrease) in these indices can be caused by an excessive fishing pressure.</a:t>
            </a:r>
          </a:p>
          <a:p>
            <a:pPr marR="0" lvl="0" rtl="0"/>
            <a:r>
              <a:rPr lang="en-GB" sz="1600" b="1" i="0" u="none" strike="noStrike" baseline="0" dirty="0">
                <a:solidFill>
                  <a:srgbClr val="2F5496"/>
                </a:solidFill>
              </a:rPr>
              <a:t>Mean individual weight (MIW): </a:t>
            </a:r>
            <a:r>
              <a:rPr lang="en-GB" sz="1600" b="0" i="0" u="none" strike="noStrike" baseline="0" dirty="0">
                <a:solidFill>
                  <a:srgbClr val="2F5496"/>
                </a:solidFill>
              </a:rPr>
              <a:t>Reflects </a:t>
            </a:r>
            <a:r>
              <a:rPr lang="en-GB" sz="1600" b="1" i="0" u="none" strike="noStrike" baseline="0" dirty="0">
                <a:solidFill>
                  <a:srgbClr val="2F5496"/>
                </a:solidFill>
              </a:rPr>
              <a:t>changes in species' average body size</a:t>
            </a:r>
            <a:r>
              <a:rPr lang="en-GB" sz="1600" b="0" i="0" u="none" strike="noStrike" baseline="0" dirty="0">
                <a:solidFill>
                  <a:srgbClr val="2F5496"/>
                </a:solidFill>
              </a:rPr>
              <a:t>. MIW is generally considered an indicator that synthesizes the structure of the population (Piet and Jennings, 2005) and its changes in time are likely linked to changes in fishing pressure, though it can be also influenced by the recruitment peaks.</a:t>
            </a:r>
          </a:p>
          <a:p>
            <a:pPr marR="0" lvl="0" rtl="0"/>
            <a:r>
              <a:rPr lang="en-GB" sz="1600" b="1" i="0" u="none" strike="noStrike" baseline="0" dirty="0">
                <a:solidFill>
                  <a:srgbClr val="2F5496"/>
                </a:solidFill>
              </a:rPr>
              <a:t>Length-based indicators (L50-L95): </a:t>
            </a:r>
            <a:r>
              <a:rPr lang="en-GB" sz="1600" b="0" i="0" u="none" strike="noStrike" baseline="0" dirty="0">
                <a:solidFill>
                  <a:srgbClr val="2F5496"/>
                </a:solidFill>
              </a:rPr>
              <a:t>The different percentiles of a </a:t>
            </a:r>
            <a:r>
              <a:rPr lang="en-GB" sz="1600" b="1" i="0" u="none" strike="noStrike" baseline="0" dirty="0">
                <a:solidFill>
                  <a:srgbClr val="2F5496"/>
                </a:solidFill>
              </a:rPr>
              <a:t>length frequency distribution (LFD) </a:t>
            </a:r>
            <a:r>
              <a:rPr lang="en-GB" sz="1600" b="0" i="0" u="none" strike="noStrike" baseline="0" dirty="0">
                <a:solidFill>
                  <a:srgbClr val="2F5496"/>
                </a:solidFill>
              </a:rPr>
              <a:t>are expected to respond differently to fishing, recruitment pulses, and loss of spawning stock. A large percentile of the population length distribution (L95) is an indices of the numbers of adult, older fish. It is assumed to be negatively affected by an excessive fishing pressure. </a:t>
            </a:r>
          </a:p>
          <a:p>
            <a:pPr marR="0" lvl="0" rtl="0"/>
            <a:r>
              <a:rPr lang="en-GB" sz="1600" b="1" i="0" u="none" strike="noStrike" baseline="0" dirty="0">
                <a:solidFill>
                  <a:srgbClr val="2F5496"/>
                </a:solidFill>
              </a:rPr>
              <a:t>Life stage-specific indices (number/km²): </a:t>
            </a:r>
            <a:r>
              <a:rPr lang="en-GB" sz="1600" b="0" i="0" u="none" strike="noStrike" baseline="0" dirty="0">
                <a:solidFill>
                  <a:srgbClr val="2F5496"/>
                </a:solidFill>
              </a:rPr>
              <a:t>represent juveniles identified by length or age, and spawners, adults exceeding the size at first maturity. They provide essential insights into </a:t>
            </a:r>
            <a:r>
              <a:rPr lang="en-GB" sz="1600" b="1" i="0" u="none" strike="noStrike" baseline="0" dirty="0">
                <a:solidFill>
                  <a:srgbClr val="2F5496"/>
                </a:solidFill>
              </a:rPr>
              <a:t>recruitment success </a:t>
            </a:r>
            <a:r>
              <a:rPr lang="en-GB" sz="1600" b="0" i="0" u="none" strike="noStrike" baseline="0" dirty="0">
                <a:solidFill>
                  <a:srgbClr val="2F5496"/>
                </a:solidFill>
              </a:rPr>
              <a:t>and </a:t>
            </a:r>
            <a:r>
              <a:rPr lang="en-GB" sz="1600" b="1" i="0" u="none" strike="noStrike" baseline="0" dirty="0">
                <a:solidFill>
                  <a:srgbClr val="2F5496"/>
                </a:solidFill>
              </a:rPr>
              <a:t>reproductive potential</a:t>
            </a:r>
            <a:r>
              <a:rPr lang="en-GB" sz="1600" b="0" i="0" u="none" strike="noStrike" baseline="0" dirty="0">
                <a:solidFill>
                  <a:srgbClr val="2F5496"/>
                </a:solidFill>
              </a:rPr>
              <a:t>, critical for population sustainability.</a:t>
            </a:r>
          </a:p>
          <a:p>
            <a:pPr marR="0" lvl="0" rtl="0"/>
            <a:r>
              <a:rPr lang="en-GB" sz="1600" b="1" i="0" u="none" strike="noStrike" baseline="0" dirty="0">
                <a:solidFill>
                  <a:srgbClr val="2F5496"/>
                </a:solidFill>
              </a:rPr>
              <a:t>Sex ratio: </a:t>
            </a:r>
            <a:r>
              <a:rPr lang="en-GB" sz="1600" b="0" i="0" u="none" strike="noStrike" baseline="0" dirty="0">
                <a:solidFill>
                  <a:srgbClr val="2F5496"/>
                </a:solidFill>
              </a:rPr>
              <a:t>and indicates the level of </a:t>
            </a:r>
            <a:r>
              <a:rPr lang="en-GB" sz="1600" b="1" i="0" u="none" strike="noStrike" baseline="0" dirty="0">
                <a:solidFill>
                  <a:srgbClr val="2F5496"/>
                </a:solidFill>
              </a:rPr>
              <a:t>sex dominance </a:t>
            </a:r>
            <a:r>
              <a:rPr lang="en-GB" sz="1600" b="0" i="0" u="none" strike="noStrike" baseline="0" dirty="0">
                <a:solidFill>
                  <a:srgbClr val="2F5496"/>
                </a:solidFill>
              </a:rPr>
              <a:t>and provides insights into reproductive potential, being correlated with the stock productivity and renewal.</a:t>
            </a:r>
          </a:p>
          <a:p>
            <a:pPr marR="0" lvl="0" rtl="0"/>
            <a:r>
              <a:rPr lang="en-GB" sz="1600" b="1" i="0" u="none" strike="noStrike" baseline="0" dirty="0">
                <a:solidFill>
                  <a:srgbClr val="2F5496"/>
                </a:solidFill>
              </a:rPr>
              <a:t>Inverse of Coefficient of variation:</a:t>
            </a:r>
            <a:r>
              <a:rPr lang="en-GB" sz="1600" b="0" i="0" u="none" strike="noStrike" baseline="0" dirty="0">
                <a:solidFill>
                  <a:srgbClr val="2F5496"/>
                </a:solidFill>
              </a:rPr>
              <a:t> could be interpreted as a </a:t>
            </a:r>
            <a:r>
              <a:rPr lang="en-GB" sz="1600" b="1" i="0" u="none" strike="noStrike" baseline="0" dirty="0">
                <a:solidFill>
                  <a:srgbClr val="2F5496"/>
                </a:solidFill>
              </a:rPr>
              <a:t>descriptor of the stability </a:t>
            </a:r>
            <a:r>
              <a:rPr lang="en-GB" sz="1600" b="0" i="0" u="none" strike="noStrike" baseline="0" dirty="0">
                <a:solidFill>
                  <a:srgbClr val="2F5496"/>
                </a:solidFill>
              </a:rPr>
              <a:t>of the index under investigation (higher is the metrics, more stable is the variable).</a:t>
            </a:r>
          </a:p>
          <a:p>
            <a:pPr marR="0" lvl="0" rtl="0"/>
            <a:endParaRPr lang="en-GB" sz="1600" b="0" i="0" u="none" strike="noStrike" baseline="0" dirty="0">
              <a:solidFill>
                <a:srgbClr val="2F5496"/>
              </a:solidFill>
            </a:endParaRPr>
          </a:p>
        </p:txBody>
      </p:sp>
    </p:spTree>
    <p:extLst>
      <p:ext uri="{BB962C8B-B14F-4D97-AF65-F5344CB8AC3E}">
        <p14:creationId xmlns:p14="http://schemas.microsoft.com/office/powerpoint/2010/main" val="3116849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CF58B77-BFA5-6D81-6768-53CFDD52C76A}"/>
              </a:ext>
            </a:extLst>
          </p:cNvPr>
          <p:cNvSpPr>
            <a:spLocks noGrp="1"/>
          </p:cNvSpPr>
          <p:nvPr>
            <p:ph type="title"/>
          </p:nvPr>
        </p:nvSpPr>
        <p:spPr>
          <a:xfrm>
            <a:off x="340259" y="621383"/>
            <a:ext cx="10515600" cy="1325563"/>
          </a:xfrm>
        </p:spPr>
        <p:txBody>
          <a:bodyPr>
            <a:normAutofit/>
          </a:bodyPr>
          <a:lstStyle/>
          <a:p>
            <a:pPr marR="0" rtl="0"/>
            <a:r>
              <a:rPr lang="en-GB" sz="4000" b="0" i="0" u="none" strike="noStrike" baseline="0" dirty="0">
                <a:solidFill>
                  <a:srgbClr val="2F5496"/>
                </a:solidFill>
                <a:latin typeface="+mn-lt"/>
              </a:rPr>
              <a:t>Core analyses and functions</a:t>
            </a:r>
          </a:p>
        </p:txBody>
      </p:sp>
      <p:graphicFrame>
        <p:nvGraphicFramePr>
          <p:cNvPr id="6" name="Tabella 5">
            <a:extLst>
              <a:ext uri="{FF2B5EF4-FFF2-40B4-BE49-F238E27FC236}">
                <a16:creationId xmlns:a16="http://schemas.microsoft.com/office/drawing/2014/main" id="{CA0A3983-D7CD-EEEB-455A-8BC11F679C34}"/>
              </a:ext>
            </a:extLst>
          </p:cNvPr>
          <p:cNvGraphicFramePr>
            <a:graphicFrameLocks noGrp="1"/>
          </p:cNvGraphicFramePr>
          <p:nvPr>
            <p:extLst>
              <p:ext uri="{D42A27DB-BD31-4B8C-83A1-F6EECF244321}">
                <p14:modId xmlns:p14="http://schemas.microsoft.com/office/powerpoint/2010/main" val="3882996470"/>
              </p:ext>
            </p:extLst>
          </p:nvPr>
        </p:nvGraphicFramePr>
        <p:xfrm>
          <a:off x="252000" y="2141084"/>
          <a:ext cx="5398029" cy="4519601"/>
        </p:xfrm>
        <a:graphic>
          <a:graphicData uri="http://schemas.openxmlformats.org/drawingml/2006/table">
            <a:tbl>
              <a:tblPr firstRow="1" firstCol="1" bandRow="1">
                <a:tableStyleId>{69012ECD-51FC-41F1-AA8D-1B2483CD663E}</a:tableStyleId>
              </a:tblPr>
              <a:tblGrid>
                <a:gridCol w="1745894">
                  <a:extLst>
                    <a:ext uri="{9D8B030D-6E8A-4147-A177-3AD203B41FA5}">
                      <a16:colId xmlns:a16="http://schemas.microsoft.com/office/drawing/2014/main" val="650712"/>
                    </a:ext>
                  </a:extLst>
                </a:gridCol>
                <a:gridCol w="3652135">
                  <a:extLst>
                    <a:ext uri="{9D8B030D-6E8A-4147-A177-3AD203B41FA5}">
                      <a16:colId xmlns:a16="http://schemas.microsoft.com/office/drawing/2014/main" val="813004959"/>
                    </a:ext>
                  </a:extLst>
                </a:gridCol>
              </a:tblGrid>
              <a:tr h="189605">
                <a:tc>
                  <a:txBody>
                    <a:bodyPr/>
                    <a:lstStyle/>
                    <a:p>
                      <a:pPr algn="just">
                        <a:lnSpc>
                          <a:spcPct val="100000"/>
                        </a:lnSpc>
                        <a:spcAft>
                          <a:spcPts val="800"/>
                        </a:spcAft>
                      </a:pPr>
                      <a:r>
                        <a:rPr lang="en-GB" sz="1200" dirty="0">
                          <a:effectLst/>
                        </a:rPr>
                        <a:t>Function</a:t>
                      </a:r>
                      <a:endParaRPr lang="en-GB"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1275" marR="31275" marT="0" marB="0"/>
                </a:tc>
                <a:tc>
                  <a:txBody>
                    <a:bodyPr/>
                    <a:lstStyle/>
                    <a:p>
                      <a:pPr algn="just">
                        <a:lnSpc>
                          <a:spcPct val="100000"/>
                        </a:lnSpc>
                        <a:spcAft>
                          <a:spcPts val="800"/>
                        </a:spcAft>
                      </a:pPr>
                      <a:r>
                        <a:rPr lang="en-GB" sz="1200">
                          <a:effectLst/>
                        </a:rPr>
                        <a:t>description</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31275" marR="31275" marT="0" marB="0"/>
                </a:tc>
                <a:extLst>
                  <a:ext uri="{0D108BD9-81ED-4DB2-BD59-A6C34878D82A}">
                    <a16:rowId xmlns:a16="http://schemas.microsoft.com/office/drawing/2014/main" val="1251965739"/>
                  </a:ext>
                </a:extLst>
              </a:tr>
              <a:tr h="189605">
                <a:tc>
                  <a:txBody>
                    <a:bodyPr/>
                    <a:lstStyle/>
                    <a:p>
                      <a:pPr algn="just">
                        <a:lnSpc>
                          <a:spcPct val="100000"/>
                        </a:lnSpc>
                        <a:spcAft>
                          <a:spcPts val="800"/>
                        </a:spcAft>
                      </a:pPr>
                      <a:r>
                        <a:rPr lang="en-GB" sz="1200" dirty="0" err="1">
                          <a:effectLst/>
                        </a:rPr>
                        <a:t>merge_TATBTC</a:t>
                      </a:r>
                      <a:endParaRPr lang="en-GB"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1275" marR="31275" marT="0" marB="0"/>
                </a:tc>
                <a:tc>
                  <a:txBody>
                    <a:bodyPr/>
                    <a:lstStyle/>
                    <a:p>
                      <a:pPr algn="just">
                        <a:lnSpc>
                          <a:spcPct val="100000"/>
                        </a:lnSpc>
                        <a:spcAft>
                          <a:spcPts val="800"/>
                        </a:spcAft>
                      </a:pPr>
                      <a:r>
                        <a:rPr lang="en-GB" sz="1200" dirty="0">
                          <a:effectLst/>
                        </a:rPr>
                        <a:t>Generate the tables merging TA-TB and TA-TC tables</a:t>
                      </a:r>
                      <a:endParaRPr lang="en-GB"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1275" marR="31275" marT="0" marB="0"/>
                </a:tc>
                <a:extLst>
                  <a:ext uri="{0D108BD9-81ED-4DB2-BD59-A6C34878D82A}">
                    <a16:rowId xmlns:a16="http://schemas.microsoft.com/office/drawing/2014/main" val="3274426734"/>
                  </a:ext>
                </a:extLst>
              </a:tr>
              <a:tr h="189605">
                <a:tc>
                  <a:txBody>
                    <a:bodyPr/>
                    <a:lstStyle/>
                    <a:p>
                      <a:pPr algn="just">
                        <a:lnSpc>
                          <a:spcPct val="100000"/>
                        </a:lnSpc>
                        <a:spcAft>
                          <a:spcPts val="800"/>
                        </a:spcAft>
                      </a:pPr>
                      <a:r>
                        <a:rPr lang="en-GB" sz="1200" dirty="0" err="1">
                          <a:effectLst/>
                        </a:rPr>
                        <a:t>hauls_position</a:t>
                      </a:r>
                      <a:endParaRPr lang="en-GB"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1275" marR="31275" marT="0" marB="0"/>
                </a:tc>
                <a:tc>
                  <a:txBody>
                    <a:bodyPr/>
                    <a:lstStyle/>
                    <a:p>
                      <a:pPr algn="just">
                        <a:lnSpc>
                          <a:spcPct val="100000"/>
                        </a:lnSpc>
                        <a:spcAft>
                          <a:spcPts val="800"/>
                        </a:spcAft>
                      </a:pPr>
                      <a:r>
                        <a:rPr lang="en-GB" sz="1200" dirty="0">
                          <a:effectLst/>
                        </a:rPr>
                        <a:t>Plots the hauls position on a map</a:t>
                      </a:r>
                      <a:endParaRPr lang="en-GB"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1275" marR="31275" marT="0" marB="0"/>
                </a:tc>
                <a:extLst>
                  <a:ext uri="{0D108BD9-81ED-4DB2-BD59-A6C34878D82A}">
                    <a16:rowId xmlns:a16="http://schemas.microsoft.com/office/drawing/2014/main" val="592033418"/>
                  </a:ext>
                </a:extLst>
              </a:tr>
              <a:tr h="189605">
                <a:tc>
                  <a:txBody>
                    <a:bodyPr/>
                    <a:lstStyle/>
                    <a:p>
                      <a:pPr algn="just">
                        <a:lnSpc>
                          <a:spcPct val="100000"/>
                        </a:lnSpc>
                        <a:spcAft>
                          <a:spcPts val="800"/>
                        </a:spcAft>
                      </a:pPr>
                      <a:r>
                        <a:rPr lang="en-GB" sz="1200" dirty="0" err="1">
                          <a:effectLst/>
                        </a:rPr>
                        <a:t>bubble_plot_by_haul_indexes</a:t>
                      </a:r>
                      <a:endParaRPr lang="en-GB"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1275" marR="31275" marT="0" marB="0"/>
                </a:tc>
                <a:tc>
                  <a:txBody>
                    <a:bodyPr/>
                    <a:lstStyle/>
                    <a:p>
                      <a:pPr algn="just">
                        <a:lnSpc>
                          <a:spcPct val="100000"/>
                        </a:lnSpc>
                        <a:spcAft>
                          <a:spcPts val="800"/>
                        </a:spcAft>
                      </a:pPr>
                      <a:r>
                        <a:rPr lang="en-GB" sz="1200" dirty="0">
                          <a:effectLst/>
                        </a:rPr>
                        <a:t>Produces bubble plots of the abundance indices by haul</a:t>
                      </a:r>
                      <a:endParaRPr lang="en-GB"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1275" marR="31275" marT="0" marB="0"/>
                </a:tc>
                <a:extLst>
                  <a:ext uri="{0D108BD9-81ED-4DB2-BD59-A6C34878D82A}">
                    <a16:rowId xmlns:a16="http://schemas.microsoft.com/office/drawing/2014/main" val="996711906"/>
                  </a:ext>
                </a:extLst>
              </a:tr>
              <a:tr h="189605">
                <a:tc>
                  <a:txBody>
                    <a:bodyPr/>
                    <a:lstStyle/>
                    <a:p>
                      <a:pPr algn="just">
                        <a:lnSpc>
                          <a:spcPct val="100000"/>
                        </a:lnSpc>
                        <a:spcAft>
                          <a:spcPts val="800"/>
                        </a:spcAft>
                      </a:pPr>
                      <a:r>
                        <a:rPr lang="en-GB" sz="1200">
                          <a:effectLst/>
                        </a:rPr>
                        <a:t>bubbleplot_RS_by_hauls</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31275" marR="31275" marT="0" marB="0"/>
                </a:tc>
                <a:tc>
                  <a:txBody>
                    <a:bodyPr/>
                    <a:lstStyle/>
                    <a:p>
                      <a:pPr algn="just">
                        <a:lnSpc>
                          <a:spcPct val="100000"/>
                        </a:lnSpc>
                        <a:spcAft>
                          <a:spcPts val="800"/>
                        </a:spcAft>
                      </a:pPr>
                      <a:r>
                        <a:rPr lang="en-GB" sz="1200" dirty="0">
                          <a:effectLst/>
                        </a:rPr>
                        <a:t>Produces bubble plots of the abundance indices by haul of recruits and spawners</a:t>
                      </a:r>
                      <a:endParaRPr lang="en-GB"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1275" marR="31275" marT="0" marB="0"/>
                </a:tc>
                <a:extLst>
                  <a:ext uri="{0D108BD9-81ED-4DB2-BD59-A6C34878D82A}">
                    <a16:rowId xmlns:a16="http://schemas.microsoft.com/office/drawing/2014/main" val="550481329"/>
                  </a:ext>
                </a:extLst>
              </a:tr>
              <a:tr h="2001383">
                <a:tc>
                  <a:txBody>
                    <a:bodyPr/>
                    <a:lstStyle/>
                    <a:p>
                      <a:pPr algn="just">
                        <a:lnSpc>
                          <a:spcPct val="100000"/>
                        </a:lnSpc>
                        <a:spcAft>
                          <a:spcPts val="800"/>
                        </a:spcAft>
                      </a:pPr>
                      <a:r>
                        <a:rPr lang="en-GB" sz="1200" dirty="0" err="1">
                          <a:effectLst/>
                        </a:rPr>
                        <a:t>indices_ts</a:t>
                      </a:r>
                      <a:endParaRPr lang="en-GB"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1275" marR="31275" marT="0" marB="0"/>
                </a:tc>
                <a:tc>
                  <a:txBody>
                    <a:bodyPr/>
                    <a:lstStyle/>
                    <a:p>
                      <a:pPr algn="just">
                        <a:lnSpc>
                          <a:spcPct val="100000"/>
                        </a:lnSpc>
                        <a:spcAft>
                          <a:spcPts val="800"/>
                        </a:spcAft>
                      </a:pPr>
                      <a:r>
                        <a:rPr lang="en-GB" sz="1200" dirty="0">
                          <a:effectLst/>
                        </a:rPr>
                        <a:t>Estimates the time series average values for the following indices:</a:t>
                      </a:r>
                    </a:p>
                    <a:p>
                      <a:pPr marL="342900" lvl="0" indent="-342900" algn="just">
                        <a:lnSpc>
                          <a:spcPct val="100000"/>
                        </a:lnSpc>
                        <a:buFont typeface="Symbol" panose="05050102010706020507" pitchFamily="18" charset="2"/>
                        <a:buChar char=""/>
                      </a:pPr>
                      <a:r>
                        <a:rPr lang="en-GB" sz="1200" dirty="0">
                          <a:effectLst/>
                        </a:rPr>
                        <a:t>mean abundance index (number/km</a:t>
                      </a:r>
                      <a:r>
                        <a:rPr lang="en-GB" sz="1200" baseline="30000" dirty="0">
                          <a:effectLst/>
                        </a:rPr>
                        <a:t>2</a:t>
                      </a:r>
                      <a:r>
                        <a:rPr lang="en-GB" sz="1200" dirty="0">
                          <a:effectLst/>
                        </a:rPr>
                        <a:t>) </a:t>
                      </a:r>
                    </a:p>
                    <a:p>
                      <a:pPr marL="342900" lvl="0" indent="-342900" algn="just">
                        <a:lnSpc>
                          <a:spcPct val="100000"/>
                        </a:lnSpc>
                        <a:buFont typeface="Symbol" panose="05050102010706020507" pitchFamily="18" charset="2"/>
                        <a:buChar char=""/>
                      </a:pPr>
                      <a:r>
                        <a:rPr lang="en-GB" sz="1200" dirty="0">
                          <a:effectLst/>
                        </a:rPr>
                        <a:t>mean abundance index (number/km</a:t>
                      </a:r>
                      <a:r>
                        <a:rPr lang="en-GB" sz="1200" baseline="30000" dirty="0">
                          <a:effectLst/>
                        </a:rPr>
                        <a:t>2</a:t>
                      </a:r>
                      <a:r>
                        <a:rPr lang="en-GB" sz="1200" dirty="0">
                          <a:effectLst/>
                        </a:rPr>
                        <a:t>) by depth stratum</a:t>
                      </a:r>
                    </a:p>
                    <a:p>
                      <a:pPr marL="342900" lvl="0" indent="-342900" algn="just">
                        <a:lnSpc>
                          <a:spcPct val="100000"/>
                        </a:lnSpc>
                        <a:buFont typeface="Symbol" panose="05050102010706020507" pitchFamily="18" charset="2"/>
                        <a:buChar char=""/>
                      </a:pPr>
                      <a:r>
                        <a:rPr lang="en-GB" sz="1200" dirty="0">
                          <a:effectLst/>
                        </a:rPr>
                        <a:t>number of hauls positive to the species</a:t>
                      </a:r>
                    </a:p>
                    <a:p>
                      <a:pPr marL="342900" lvl="0" indent="-342900" algn="just">
                        <a:lnSpc>
                          <a:spcPct val="100000"/>
                        </a:lnSpc>
                        <a:buFont typeface="Symbol" panose="05050102010706020507" pitchFamily="18" charset="2"/>
                        <a:buChar char=""/>
                      </a:pPr>
                      <a:r>
                        <a:rPr lang="en-GB" sz="1200" dirty="0">
                          <a:effectLst/>
                        </a:rPr>
                        <a:t>inverse of mean abundance Coefficient of Variation (1/CV)</a:t>
                      </a:r>
                    </a:p>
                    <a:p>
                      <a:pPr marL="342900" lvl="0" indent="-342900" algn="just">
                        <a:lnSpc>
                          <a:spcPct val="100000"/>
                        </a:lnSpc>
                        <a:buFont typeface="Symbol" panose="05050102010706020507" pitchFamily="18" charset="2"/>
                        <a:buChar char=""/>
                      </a:pPr>
                      <a:r>
                        <a:rPr lang="en-GB" sz="1200" dirty="0">
                          <a:effectLst/>
                        </a:rPr>
                        <a:t>mean biomass index (kg/km</a:t>
                      </a:r>
                      <a:r>
                        <a:rPr lang="en-GB" sz="1200" baseline="30000" dirty="0">
                          <a:effectLst/>
                        </a:rPr>
                        <a:t>2</a:t>
                      </a:r>
                      <a:r>
                        <a:rPr lang="en-GB" sz="1200" dirty="0">
                          <a:effectLst/>
                        </a:rPr>
                        <a:t>)</a:t>
                      </a:r>
                    </a:p>
                    <a:p>
                      <a:pPr marL="342900" lvl="0" indent="-342900" algn="just">
                        <a:lnSpc>
                          <a:spcPct val="100000"/>
                        </a:lnSpc>
                        <a:spcAft>
                          <a:spcPts val="800"/>
                        </a:spcAft>
                        <a:buFont typeface="Symbol" panose="05050102010706020507" pitchFamily="18" charset="2"/>
                        <a:buChar char=""/>
                      </a:pPr>
                      <a:r>
                        <a:rPr lang="en-GB" sz="1200" dirty="0">
                          <a:effectLst/>
                        </a:rPr>
                        <a:t>mean biomass index (kg/km</a:t>
                      </a:r>
                      <a:r>
                        <a:rPr lang="en-GB" sz="1200" baseline="30000" dirty="0">
                          <a:effectLst/>
                        </a:rPr>
                        <a:t>2</a:t>
                      </a:r>
                      <a:r>
                        <a:rPr lang="en-GB" sz="1200" dirty="0">
                          <a:effectLst/>
                        </a:rPr>
                        <a:t>) by depth stratum</a:t>
                      </a:r>
                      <a:endParaRPr lang="en-GB"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1275" marR="31275" marT="0" marB="0"/>
                </a:tc>
                <a:extLst>
                  <a:ext uri="{0D108BD9-81ED-4DB2-BD59-A6C34878D82A}">
                    <a16:rowId xmlns:a16="http://schemas.microsoft.com/office/drawing/2014/main" val="2063921525"/>
                  </a:ext>
                </a:extLst>
              </a:tr>
              <a:tr h="495797">
                <a:tc>
                  <a:txBody>
                    <a:bodyPr/>
                    <a:lstStyle/>
                    <a:p>
                      <a:pPr algn="just">
                        <a:lnSpc>
                          <a:spcPct val="100000"/>
                        </a:lnSpc>
                        <a:spcAft>
                          <a:spcPts val="800"/>
                        </a:spcAft>
                      </a:pPr>
                      <a:r>
                        <a:rPr lang="en-GB" sz="1200">
                          <a:effectLst/>
                        </a:rPr>
                        <a:t>indices_ts_F</a:t>
                      </a:r>
                    </a:p>
                    <a:p>
                      <a:pPr algn="just">
                        <a:lnSpc>
                          <a:spcPct val="100000"/>
                        </a:lnSpc>
                        <a:spcAft>
                          <a:spcPts val="800"/>
                        </a:spcAft>
                      </a:pPr>
                      <a:r>
                        <a:rPr lang="en-GB" sz="1200">
                          <a:effectLst/>
                        </a:rPr>
                        <a:t>indices_ts_M</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31275" marR="31275" marT="0" marB="0"/>
                </a:tc>
                <a:tc>
                  <a:txBody>
                    <a:bodyPr/>
                    <a:lstStyle/>
                    <a:p>
                      <a:pPr algn="just">
                        <a:lnSpc>
                          <a:spcPct val="100000"/>
                        </a:lnSpc>
                        <a:spcAft>
                          <a:spcPts val="800"/>
                        </a:spcAft>
                      </a:pPr>
                      <a:r>
                        <a:rPr lang="en-GB" sz="1200" dirty="0">
                          <a:effectLst/>
                        </a:rPr>
                        <a:t>Time series of mean abundance index (number/km</a:t>
                      </a:r>
                      <a:r>
                        <a:rPr lang="en-GB" sz="1200" baseline="30000" dirty="0">
                          <a:effectLst/>
                        </a:rPr>
                        <a:t>2</a:t>
                      </a:r>
                      <a:r>
                        <a:rPr lang="en-GB" sz="1200" dirty="0">
                          <a:effectLst/>
                        </a:rPr>
                        <a:t>) of females and males</a:t>
                      </a:r>
                      <a:endParaRPr lang="en-GB"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1275" marR="31275" marT="0" marB="0"/>
                </a:tc>
                <a:extLst>
                  <a:ext uri="{0D108BD9-81ED-4DB2-BD59-A6C34878D82A}">
                    <a16:rowId xmlns:a16="http://schemas.microsoft.com/office/drawing/2014/main" val="762121741"/>
                  </a:ext>
                </a:extLst>
              </a:tr>
              <a:tr h="495797">
                <a:tc>
                  <a:txBody>
                    <a:bodyPr/>
                    <a:lstStyle/>
                    <a:p>
                      <a:pPr algn="just">
                        <a:lnSpc>
                          <a:spcPct val="100000"/>
                        </a:lnSpc>
                        <a:spcAft>
                          <a:spcPts val="800"/>
                        </a:spcAft>
                      </a:pPr>
                      <a:r>
                        <a:rPr lang="en-GB" sz="1200" dirty="0" err="1">
                          <a:effectLst/>
                        </a:rPr>
                        <a:t>index_recr</a:t>
                      </a:r>
                      <a:endParaRPr lang="en-GB" sz="1200" dirty="0">
                        <a:effectLst/>
                      </a:endParaRPr>
                    </a:p>
                    <a:p>
                      <a:pPr algn="just">
                        <a:lnSpc>
                          <a:spcPct val="100000"/>
                        </a:lnSpc>
                        <a:spcAft>
                          <a:spcPts val="800"/>
                        </a:spcAft>
                      </a:pPr>
                      <a:r>
                        <a:rPr lang="en-GB" sz="1200" dirty="0" err="1">
                          <a:effectLst/>
                        </a:rPr>
                        <a:t>index_spawn</a:t>
                      </a:r>
                      <a:endParaRPr lang="en-GB"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1275" marR="31275" marT="0" marB="0"/>
                </a:tc>
                <a:tc>
                  <a:txBody>
                    <a:bodyPr/>
                    <a:lstStyle/>
                    <a:p>
                      <a:pPr algn="just">
                        <a:lnSpc>
                          <a:spcPct val="100000"/>
                        </a:lnSpc>
                        <a:spcAft>
                          <a:spcPts val="800"/>
                        </a:spcAft>
                      </a:pPr>
                      <a:r>
                        <a:rPr lang="en-GB" sz="1200" dirty="0">
                          <a:effectLst/>
                        </a:rPr>
                        <a:t>Time series of mean abundance index (number/km</a:t>
                      </a:r>
                      <a:r>
                        <a:rPr lang="en-GB" sz="1200" baseline="30000" dirty="0">
                          <a:effectLst/>
                        </a:rPr>
                        <a:t>2</a:t>
                      </a:r>
                      <a:r>
                        <a:rPr lang="en-GB" sz="1200" dirty="0">
                          <a:effectLst/>
                        </a:rPr>
                        <a:t>) of recruits and spawners</a:t>
                      </a:r>
                      <a:endParaRPr lang="en-GB"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1275" marR="31275" marT="0" marB="0"/>
                </a:tc>
                <a:extLst>
                  <a:ext uri="{0D108BD9-81ED-4DB2-BD59-A6C34878D82A}">
                    <a16:rowId xmlns:a16="http://schemas.microsoft.com/office/drawing/2014/main" val="2067835619"/>
                  </a:ext>
                </a:extLst>
              </a:tr>
              <a:tr h="226289">
                <a:tc>
                  <a:txBody>
                    <a:bodyPr/>
                    <a:lstStyle/>
                    <a:p>
                      <a:pPr algn="just">
                        <a:lnSpc>
                          <a:spcPct val="100000"/>
                        </a:lnSpc>
                        <a:spcAft>
                          <a:spcPts val="800"/>
                        </a:spcAft>
                      </a:pPr>
                      <a:r>
                        <a:rPr lang="en-GB" sz="1200" dirty="0" err="1">
                          <a:effectLst/>
                        </a:rPr>
                        <a:t>sex_ratio</a:t>
                      </a:r>
                      <a:endParaRPr lang="en-GB"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1275" marR="31275" marT="0" marB="0"/>
                </a:tc>
                <a:tc>
                  <a:txBody>
                    <a:bodyPr/>
                    <a:lstStyle/>
                    <a:p>
                      <a:pPr algn="just">
                        <a:lnSpc>
                          <a:spcPct val="100000"/>
                        </a:lnSpc>
                        <a:spcAft>
                          <a:spcPts val="800"/>
                        </a:spcAft>
                      </a:pPr>
                      <a:r>
                        <a:rPr lang="en-GB" sz="1200" dirty="0">
                          <a:effectLst/>
                        </a:rPr>
                        <a:t>Time series of sex ratio</a:t>
                      </a:r>
                      <a:endParaRPr lang="en-GB"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1275" marR="31275" marT="0" marB="0"/>
                </a:tc>
                <a:extLst>
                  <a:ext uri="{0D108BD9-81ED-4DB2-BD59-A6C34878D82A}">
                    <a16:rowId xmlns:a16="http://schemas.microsoft.com/office/drawing/2014/main" val="722522451"/>
                  </a:ext>
                </a:extLst>
              </a:tr>
            </a:tbl>
          </a:graphicData>
        </a:graphic>
      </p:graphicFrame>
      <p:graphicFrame>
        <p:nvGraphicFramePr>
          <p:cNvPr id="7" name="Tabella 6">
            <a:extLst>
              <a:ext uri="{FF2B5EF4-FFF2-40B4-BE49-F238E27FC236}">
                <a16:creationId xmlns:a16="http://schemas.microsoft.com/office/drawing/2014/main" id="{1C8DB6FB-B284-172E-3E62-DC90A360171B}"/>
              </a:ext>
            </a:extLst>
          </p:cNvPr>
          <p:cNvGraphicFramePr>
            <a:graphicFrameLocks noGrp="1"/>
          </p:cNvGraphicFramePr>
          <p:nvPr>
            <p:extLst>
              <p:ext uri="{D42A27DB-BD31-4B8C-83A1-F6EECF244321}">
                <p14:modId xmlns:p14="http://schemas.microsoft.com/office/powerpoint/2010/main" val="585389621"/>
              </p:ext>
            </p:extLst>
          </p:nvPr>
        </p:nvGraphicFramePr>
        <p:xfrm>
          <a:off x="5873153" y="2141084"/>
          <a:ext cx="5579039" cy="4292047"/>
        </p:xfrm>
        <a:graphic>
          <a:graphicData uri="http://schemas.openxmlformats.org/drawingml/2006/table">
            <a:tbl>
              <a:tblPr firstRow="1" firstCol="1" bandRow="1">
                <a:tableStyleId>{69012ECD-51FC-41F1-AA8D-1B2483CD663E}</a:tableStyleId>
              </a:tblPr>
              <a:tblGrid>
                <a:gridCol w="1750055">
                  <a:extLst>
                    <a:ext uri="{9D8B030D-6E8A-4147-A177-3AD203B41FA5}">
                      <a16:colId xmlns:a16="http://schemas.microsoft.com/office/drawing/2014/main" val="650712"/>
                    </a:ext>
                  </a:extLst>
                </a:gridCol>
                <a:gridCol w="3828984">
                  <a:extLst>
                    <a:ext uri="{9D8B030D-6E8A-4147-A177-3AD203B41FA5}">
                      <a16:colId xmlns:a16="http://schemas.microsoft.com/office/drawing/2014/main" val="813004959"/>
                    </a:ext>
                  </a:extLst>
                </a:gridCol>
              </a:tblGrid>
              <a:tr h="106751">
                <a:tc>
                  <a:txBody>
                    <a:bodyPr/>
                    <a:lstStyle/>
                    <a:p>
                      <a:pPr algn="just">
                        <a:lnSpc>
                          <a:spcPct val="100000"/>
                        </a:lnSpc>
                        <a:spcAft>
                          <a:spcPts val="800"/>
                        </a:spcAft>
                      </a:pPr>
                      <a:r>
                        <a:rPr lang="en-GB" sz="1200">
                          <a:effectLst/>
                        </a:rPr>
                        <a:t>Function</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31275" marR="31275" marT="0" marB="0"/>
                </a:tc>
                <a:tc>
                  <a:txBody>
                    <a:bodyPr/>
                    <a:lstStyle/>
                    <a:p>
                      <a:pPr algn="just">
                        <a:lnSpc>
                          <a:spcPct val="100000"/>
                        </a:lnSpc>
                        <a:spcAft>
                          <a:spcPts val="800"/>
                        </a:spcAft>
                      </a:pPr>
                      <a:r>
                        <a:rPr lang="en-GB" sz="1200">
                          <a:effectLst/>
                        </a:rPr>
                        <a:t>description</a:t>
                      </a:r>
                      <a:endParaRPr lang="en-GB"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31275" marR="31275" marT="0" marB="0"/>
                </a:tc>
                <a:extLst>
                  <a:ext uri="{0D108BD9-81ED-4DB2-BD59-A6C34878D82A}">
                    <a16:rowId xmlns:a16="http://schemas.microsoft.com/office/drawing/2014/main" val="1251965739"/>
                  </a:ext>
                </a:extLst>
              </a:tr>
              <a:tr h="106751">
                <a:tc>
                  <a:txBody>
                    <a:bodyPr/>
                    <a:lstStyle/>
                    <a:p>
                      <a:pPr algn="just">
                        <a:lnSpc>
                          <a:spcPct val="100000"/>
                        </a:lnSpc>
                        <a:spcAft>
                          <a:spcPts val="800"/>
                        </a:spcAft>
                      </a:pPr>
                      <a:r>
                        <a:rPr lang="en-GB" sz="1200" dirty="0">
                          <a:effectLst/>
                        </a:rPr>
                        <a:t>MIW</a:t>
                      </a:r>
                      <a:endParaRPr lang="en-GB"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1275" marR="31275" marT="0" marB="0"/>
                </a:tc>
                <a:tc>
                  <a:txBody>
                    <a:bodyPr/>
                    <a:lstStyle/>
                    <a:p>
                      <a:pPr algn="just">
                        <a:lnSpc>
                          <a:spcPct val="100000"/>
                        </a:lnSpc>
                        <a:spcAft>
                          <a:spcPts val="800"/>
                        </a:spcAft>
                      </a:pPr>
                      <a:r>
                        <a:rPr lang="en-GB" sz="1200" dirty="0">
                          <a:effectLst/>
                        </a:rPr>
                        <a:t>Estimates the time series average values for:</a:t>
                      </a:r>
                    </a:p>
                    <a:p>
                      <a:pPr marL="342900" lvl="0" indent="-342900" algn="just">
                        <a:lnSpc>
                          <a:spcPct val="100000"/>
                        </a:lnSpc>
                        <a:spcAft>
                          <a:spcPts val="800"/>
                        </a:spcAft>
                        <a:buFont typeface="Symbol" panose="05050102010706020507" pitchFamily="18" charset="2"/>
                        <a:buChar char=""/>
                      </a:pPr>
                      <a:r>
                        <a:rPr lang="en-GB" sz="1200" dirty="0">
                          <a:effectLst/>
                        </a:rPr>
                        <a:t>mean individual weight (MIW)</a:t>
                      </a:r>
                    </a:p>
                    <a:p>
                      <a:pPr marL="342900" lvl="0" indent="-342900" algn="just">
                        <a:lnSpc>
                          <a:spcPct val="100000"/>
                        </a:lnSpc>
                        <a:spcAft>
                          <a:spcPts val="800"/>
                        </a:spcAft>
                        <a:buFont typeface="Symbol" panose="05050102010706020507" pitchFamily="18" charset="2"/>
                        <a:buChar char=""/>
                      </a:pPr>
                      <a:r>
                        <a:rPr lang="en-GB" sz="1200" dirty="0">
                          <a:effectLst/>
                        </a:rPr>
                        <a:t>mean individual weight (MIW) by depth stratum</a:t>
                      </a:r>
                      <a:endParaRPr lang="en-GB"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1275" marR="31275" marT="0" marB="0"/>
                </a:tc>
                <a:extLst>
                  <a:ext uri="{0D108BD9-81ED-4DB2-BD59-A6C34878D82A}">
                    <a16:rowId xmlns:a16="http://schemas.microsoft.com/office/drawing/2014/main" val="3479028320"/>
                  </a:ext>
                </a:extLst>
              </a:tr>
              <a:tr h="228047">
                <a:tc>
                  <a:txBody>
                    <a:bodyPr/>
                    <a:lstStyle/>
                    <a:p>
                      <a:pPr algn="just">
                        <a:lnSpc>
                          <a:spcPct val="100000"/>
                        </a:lnSpc>
                        <a:spcAft>
                          <a:spcPts val="800"/>
                        </a:spcAft>
                      </a:pPr>
                      <a:r>
                        <a:rPr lang="en-GB" sz="1200" dirty="0">
                          <a:effectLst/>
                        </a:rPr>
                        <a:t>Spearman</a:t>
                      </a:r>
                      <a:endParaRPr lang="en-GB"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1275" marR="31275" marT="0" marB="0"/>
                </a:tc>
                <a:tc>
                  <a:txBody>
                    <a:bodyPr/>
                    <a:lstStyle/>
                    <a:p>
                      <a:pPr marL="342900" lvl="0" indent="-342900" algn="just">
                        <a:lnSpc>
                          <a:spcPct val="100000"/>
                        </a:lnSpc>
                        <a:spcAft>
                          <a:spcPts val="800"/>
                        </a:spcAft>
                        <a:buFont typeface="Symbol" panose="05050102010706020507" pitchFamily="18" charset="2"/>
                        <a:buChar char=""/>
                      </a:pPr>
                      <a:r>
                        <a:rPr lang="en-GB" sz="1200" dirty="0">
                          <a:effectLst/>
                        </a:rPr>
                        <a:t>detect changes over time using the Spearman test (trend analysis)</a:t>
                      </a:r>
                      <a:endParaRPr lang="en-GB"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1275" marR="31275" marT="0" marB="0"/>
                </a:tc>
                <a:extLst>
                  <a:ext uri="{0D108BD9-81ED-4DB2-BD59-A6C34878D82A}">
                    <a16:rowId xmlns:a16="http://schemas.microsoft.com/office/drawing/2014/main" val="2756576837"/>
                  </a:ext>
                </a:extLst>
              </a:tr>
              <a:tr h="228047">
                <a:tc>
                  <a:txBody>
                    <a:bodyPr/>
                    <a:lstStyle/>
                    <a:p>
                      <a:pPr algn="just">
                        <a:lnSpc>
                          <a:spcPct val="100000"/>
                        </a:lnSpc>
                        <a:spcAft>
                          <a:spcPts val="800"/>
                        </a:spcAft>
                      </a:pPr>
                      <a:r>
                        <a:rPr lang="en-GB" sz="1200" dirty="0">
                          <a:effectLst/>
                        </a:rPr>
                        <a:t>IUT</a:t>
                      </a:r>
                      <a:endParaRPr lang="en-GB"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1275" marR="31275" marT="0" marB="0"/>
                </a:tc>
                <a:tc>
                  <a:txBody>
                    <a:bodyPr/>
                    <a:lstStyle/>
                    <a:p>
                      <a:pPr marL="342900" lvl="0" indent="-342900" algn="just">
                        <a:lnSpc>
                          <a:spcPct val="100000"/>
                        </a:lnSpc>
                        <a:spcAft>
                          <a:spcPts val="800"/>
                        </a:spcAft>
                        <a:buFont typeface="Symbol" panose="05050102010706020507" pitchFamily="18" charset="2"/>
                        <a:buChar char=""/>
                      </a:pPr>
                      <a:r>
                        <a:rPr lang="en-GB" sz="1200" dirty="0">
                          <a:effectLst/>
                        </a:rPr>
                        <a:t>Intersection Union Test (trend analysis)</a:t>
                      </a:r>
                      <a:endParaRPr lang="en-GB"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1275" marR="31275" marT="0" marB="0"/>
                </a:tc>
                <a:extLst>
                  <a:ext uri="{0D108BD9-81ED-4DB2-BD59-A6C34878D82A}">
                    <a16:rowId xmlns:a16="http://schemas.microsoft.com/office/drawing/2014/main" val="2383204413"/>
                  </a:ext>
                </a:extLst>
              </a:tr>
              <a:tr h="1084121">
                <a:tc>
                  <a:txBody>
                    <a:bodyPr/>
                    <a:lstStyle/>
                    <a:p>
                      <a:pPr algn="just">
                        <a:lnSpc>
                          <a:spcPct val="100000"/>
                        </a:lnSpc>
                        <a:spcAft>
                          <a:spcPts val="800"/>
                        </a:spcAft>
                      </a:pPr>
                      <a:r>
                        <a:rPr lang="en-GB" sz="1200" dirty="0" err="1">
                          <a:effectLst/>
                        </a:rPr>
                        <a:t>overlayGrid</a:t>
                      </a:r>
                      <a:r>
                        <a:rPr lang="en-GB" sz="1200" dirty="0">
                          <a:effectLst/>
                        </a:rPr>
                        <a:t> </a:t>
                      </a:r>
                    </a:p>
                    <a:p>
                      <a:pPr algn="just">
                        <a:lnSpc>
                          <a:spcPct val="100000"/>
                        </a:lnSpc>
                        <a:spcAft>
                          <a:spcPts val="800"/>
                        </a:spcAft>
                      </a:pPr>
                      <a:r>
                        <a:rPr lang="en-GB" sz="1200" dirty="0" err="1">
                          <a:effectLst/>
                        </a:rPr>
                        <a:t>index_on_grid</a:t>
                      </a:r>
                      <a:endParaRPr lang="en-GB" sz="1200" dirty="0">
                        <a:effectLst/>
                      </a:endParaRPr>
                    </a:p>
                    <a:p>
                      <a:pPr algn="just">
                        <a:lnSpc>
                          <a:spcPct val="100000"/>
                        </a:lnSpc>
                        <a:spcAft>
                          <a:spcPts val="800"/>
                        </a:spcAft>
                      </a:pPr>
                      <a:r>
                        <a:rPr lang="en-GB" sz="1200" dirty="0" err="1">
                          <a:effectLst/>
                        </a:rPr>
                        <a:t>plot_GFCM</a:t>
                      </a:r>
                      <a:endParaRPr lang="en-GB" sz="1200" dirty="0">
                        <a:effectLst/>
                      </a:endParaRPr>
                    </a:p>
                    <a:p>
                      <a:pPr algn="just">
                        <a:lnSpc>
                          <a:spcPct val="100000"/>
                        </a:lnSpc>
                        <a:spcAft>
                          <a:spcPts val="800"/>
                        </a:spcAft>
                      </a:pPr>
                      <a:r>
                        <a:rPr lang="en-GB" sz="1200" dirty="0" err="1">
                          <a:effectLst/>
                        </a:rPr>
                        <a:t>sex_ratio_on_grid</a:t>
                      </a:r>
                      <a:endParaRPr lang="en-GB"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1275" marR="31275" marT="0" marB="0"/>
                </a:tc>
                <a:tc>
                  <a:txBody>
                    <a:bodyPr/>
                    <a:lstStyle/>
                    <a:p>
                      <a:pPr algn="just">
                        <a:lnSpc>
                          <a:spcPct val="100000"/>
                        </a:lnSpc>
                        <a:spcAft>
                          <a:spcPts val="800"/>
                        </a:spcAft>
                      </a:pPr>
                      <a:r>
                        <a:rPr lang="en-GB" sz="1200" dirty="0">
                          <a:effectLst/>
                        </a:rPr>
                        <a:t>Prepare the merging tables (TA-TB and TA-TC) for the spatial analyses, and produce maps of the spatial distribution on the GFCM grid of the following indices:</a:t>
                      </a:r>
                    </a:p>
                    <a:p>
                      <a:pPr marL="342900" lvl="0" indent="-342900" algn="just">
                        <a:lnSpc>
                          <a:spcPct val="100000"/>
                        </a:lnSpc>
                        <a:buFont typeface="Symbol" panose="05050102010706020507" pitchFamily="18" charset="2"/>
                        <a:buChar char=""/>
                      </a:pPr>
                      <a:r>
                        <a:rPr lang="en-GB" sz="1200" dirty="0">
                          <a:effectLst/>
                        </a:rPr>
                        <a:t>abundance index (number/km</a:t>
                      </a:r>
                      <a:r>
                        <a:rPr lang="en-GB" sz="1200" baseline="30000" dirty="0">
                          <a:effectLst/>
                        </a:rPr>
                        <a:t>2</a:t>
                      </a:r>
                      <a:r>
                        <a:rPr lang="en-GB" sz="1200" dirty="0">
                          <a:effectLst/>
                        </a:rPr>
                        <a:t>)</a:t>
                      </a:r>
                    </a:p>
                    <a:p>
                      <a:pPr marL="342900" lvl="0" indent="-342900" algn="just">
                        <a:lnSpc>
                          <a:spcPct val="100000"/>
                        </a:lnSpc>
                        <a:buFont typeface="Symbol" panose="05050102010706020507" pitchFamily="18" charset="2"/>
                        <a:buChar char=""/>
                      </a:pPr>
                      <a:r>
                        <a:rPr lang="en-GB" sz="1200" dirty="0">
                          <a:effectLst/>
                        </a:rPr>
                        <a:t>inverse of mean abundance Coefficient of Variation (1/CV)</a:t>
                      </a:r>
                    </a:p>
                    <a:p>
                      <a:pPr marL="342900" lvl="0" indent="-342900" algn="just">
                        <a:lnSpc>
                          <a:spcPct val="100000"/>
                        </a:lnSpc>
                        <a:buFont typeface="Symbol" panose="05050102010706020507" pitchFamily="18" charset="2"/>
                        <a:buChar char=""/>
                      </a:pPr>
                      <a:r>
                        <a:rPr lang="en-GB" sz="1200" dirty="0">
                          <a:effectLst/>
                        </a:rPr>
                        <a:t>biomass index (kg/km</a:t>
                      </a:r>
                      <a:r>
                        <a:rPr lang="en-GB" sz="1200" baseline="30000" dirty="0">
                          <a:effectLst/>
                        </a:rPr>
                        <a:t>2</a:t>
                      </a:r>
                      <a:r>
                        <a:rPr lang="en-GB" sz="1200" dirty="0">
                          <a:effectLst/>
                        </a:rPr>
                        <a:t>)</a:t>
                      </a:r>
                    </a:p>
                    <a:p>
                      <a:pPr marL="342900" lvl="0" indent="-342900" algn="just">
                        <a:lnSpc>
                          <a:spcPct val="100000"/>
                        </a:lnSpc>
                        <a:buFont typeface="Symbol" panose="05050102010706020507" pitchFamily="18" charset="2"/>
                        <a:buChar char=""/>
                      </a:pPr>
                      <a:r>
                        <a:rPr lang="en-GB" sz="1200" dirty="0">
                          <a:effectLst/>
                        </a:rPr>
                        <a:t>mean individual weight (MIW)</a:t>
                      </a:r>
                    </a:p>
                    <a:p>
                      <a:pPr marL="342900" lvl="0" indent="-342900" algn="just">
                        <a:lnSpc>
                          <a:spcPct val="100000"/>
                        </a:lnSpc>
                        <a:spcAft>
                          <a:spcPts val="800"/>
                        </a:spcAft>
                        <a:buFont typeface="Symbol" panose="05050102010706020507" pitchFamily="18" charset="2"/>
                        <a:buChar char=""/>
                      </a:pPr>
                      <a:r>
                        <a:rPr lang="en-GB" sz="1200" dirty="0">
                          <a:effectLst/>
                        </a:rPr>
                        <a:t>sex ratio</a:t>
                      </a:r>
                      <a:endParaRPr lang="en-GB"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1275" marR="31275" marT="0" marB="0"/>
                </a:tc>
                <a:extLst>
                  <a:ext uri="{0D108BD9-81ED-4DB2-BD59-A6C34878D82A}">
                    <a16:rowId xmlns:a16="http://schemas.microsoft.com/office/drawing/2014/main" val="4069705766"/>
                  </a:ext>
                </a:extLst>
              </a:tr>
              <a:tr h="349343">
                <a:tc>
                  <a:txBody>
                    <a:bodyPr/>
                    <a:lstStyle/>
                    <a:p>
                      <a:pPr algn="just">
                        <a:lnSpc>
                          <a:spcPct val="100000"/>
                        </a:lnSpc>
                        <a:spcAft>
                          <a:spcPts val="800"/>
                        </a:spcAft>
                      </a:pPr>
                      <a:r>
                        <a:rPr lang="en-GB" sz="1200" dirty="0">
                          <a:effectLst/>
                        </a:rPr>
                        <a:t>LFD</a:t>
                      </a:r>
                    </a:p>
                    <a:p>
                      <a:pPr algn="just">
                        <a:lnSpc>
                          <a:spcPct val="100000"/>
                        </a:lnSpc>
                        <a:spcAft>
                          <a:spcPts val="800"/>
                        </a:spcAft>
                      </a:pPr>
                      <a:r>
                        <a:rPr lang="en-GB" sz="1200" dirty="0" err="1">
                          <a:effectLst/>
                        </a:rPr>
                        <a:t>Lquant</a:t>
                      </a:r>
                      <a:endParaRPr lang="en-GB"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1275" marR="31275" marT="0" marB="0"/>
                </a:tc>
                <a:tc>
                  <a:txBody>
                    <a:bodyPr/>
                    <a:lstStyle/>
                    <a:p>
                      <a:pPr marL="342900" lvl="0" indent="-342900" algn="just">
                        <a:lnSpc>
                          <a:spcPct val="100000"/>
                        </a:lnSpc>
                        <a:spcAft>
                          <a:spcPts val="800"/>
                        </a:spcAft>
                        <a:buFont typeface="Symbol" panose="05050102010706020507" pitchFamily="18" charset="2"/>
                        <a:buChar char=""/>
                      </a:pPr>
                      <a:r>
                        <a:rPr lang="en-GB" sz="1200" dirty="0">
                          <a:effectLst/>
                        </a:rPr>
                        <a:t>Estimate the length frequency distributions (LFD) by sex and depth stratum, and the length at 95° and 99° percentile (L0.95, L99)</a:t>
                      </a:r>
                      <a:endParaRPr lang="en-GB"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31275" marR="31275" marT="0" marB="0"/>
                </a:tc>
                <a:extLst>
                  <a:ext uri="{0D108BD9-81ED-4DB2-BD59-A6C34878D82A}">
                    <a16:rowId xmlns:a16="http://schemas.microsoft.com/office/drawing/2014/main" val="448112095"/>
                  </a:ext>
                </a:extLst>
              </a:tr>
              <a:tr h="349343">
                <a:tc>
                  <a:txBody>
                    <a:bodyPr/>
                    <a:lstStyle/>
                    <a:p>
                      <a:pPr algn="just">
                        <a:lnSpc>
                          <a:spcPct val="100000"/>
                        </a:lnSpc>
                        <a:spcAft>
                          <a:spcPts val="800"/>
                        </a:spcAft>
                      </a:pPr>
                      <a:r>
                        <a:rPr lang="it-IT" sz="1200" dirty="0">
                          <a:effectLst/>
                        </a:rPr>
                        <a:t>A</a:t>
                      </a:r>
                      <a:r>
                        <a:rPr lang="en-GB" sz="1200" dirty="0">
                          <a:effectLst/>
                        </a:rPr>
                        <a:t>LK</a:t>
                      </a:r>
                    </a:p>
                    <a:p>
                      <a:pPr algn="just">
                        <a:lnSpc>
                          <a:spcPct val="100000"/>
                        </a:lnSpc>
                        <a:spcAft>
                          <a:spcPts val="800"/>
                        </a:spcAft>
                      </a:pPr>
                      <a:r>
                        <a:rPr lang="en-GB" sz="1200" dirty="0">
                          <a:effectLst/>
                        </a:rPr>
                        <a:t>LW</a:t>
                      </a:r>
                    </a:p>
                  </a:txBody>
                  <a:tcPr marL="31275" marR="31275" marT="0" marB="0"/>
                </a:tc>
                <a:tc>
                  <a:txBody>
                    <a:bodyPr/>
                    <a:lstStyle/>
                    <a:p>
                      <a:pPr marL="342900" lvl="0" indent="-342900" algn="just">
                        <a:lnSpc>
                          <a:spcPct val="100000"/>
                        </a:lnSpc>
                        <a:spcAft>
                          <a:spcPts val="800"/>
                        </a:spcAft>
                        <a:buFont typeface="Symbol" panose="05050102010706020507" pitchFamily="18" charset="2"/>
                        <a:buChar char=""/>
                      </a:pPr>
                      <a:r>
                        <a:rPr lang="it-IT" sz="1200" dirty="0" err="1">
                          <a:effectLst/>
                        </a:rPr>
                        <a:t>Estimation</a:t>
                      </a:r>
                      <a:r>
                        <a:rPr lang="it-IT" sz="1200" dirty="0">
                          <a:effectLst/>
                        </a:rPr>
                        <a:t> of Age-</a:t>
                      </a:r>
                      <a:r>
                        <a:rPr lang="it-IT" sz="1200" dirty="0" err="1">
                          <a:effectLst/>
                        </a:rPr>
                        <a:t>Length</a:t>
                      </a:r>
                      <a:r>
                        <a:rPr lang="it-IT" sz="1200" dirty="0">
                          <a:effectLst/>
                        </a:rPr>
                        <a:t> Key </a:t>
                      </a:r>
                      <a:r>
                        <a:rPr lang="it-IT" sz="1200" dirty="0" err="1">
                          <a:effectLst/>
                        </a:rPr>
                        <a:t>relationship</a:t>
                      </a:r>
                      <a:r>
                        <a:rPr lang="it-IT" sz="1200" dirty="0">
                          <a:effectLst/>
                        </a:rPr>
                        <a:t> (TE </a:t>
                      </a:r>
                      <a:r>
                        <a:rPr lang="it-IT" sz="1200" dirty="0" err="1">
                          <a:effectLst/>
                        </a:rPr>
                        <a:t>table</a:t>
                      </a:r>
                      <a:r>
                        <a:rPr lang="it-IT" sz="1200" dirty="0">
                          <a:effectLst/>
                        </a:rPr>
                        <a:t>)</a:t>
                      </a:r>
                    </a:p>
                    <a:p>
                      <a:pPr marL="342900" lvl="0" indent="-342900" algn="just">
                        <a:lnSpc>
                          <a:spcPct val="100000"/>
                        </a:lnSpc>
                        <a:spcAft>
                          <a:spcPts val="800"/>
                        </a:spcAft>
                        <a:buFont typeface="Symbol" panose="05050102010706020507" pitchFamily="18" charset="2"/>
                        <a:buChar char=""/>
                      </a:pPr>
                      <a:r>
                        <a:rPr lang="it-IT" sz="1200" dirty="0" err="1">
                          <a:effectLst/>
                        </a:rPr>
                        <a:t>Estimation</a:t>
                      </a:r>
                      <a:r>
                        <a:rPr lang="it-IT" sz="1200" dirty="0">
                          <a:effectLst/>
                        </a:rPr>
                        <a:t> of </a:t>
                      </a:r>
                      <a:r>
                        <a:rPr lang="it-IT" sz="1200" dirty="0" err="1">
                          <a:effectLst/>
                        </a:rPr>
                        <a:t>Length</a:t>
                      </a:r>
                      <a:r>
                        <a:rPr lang="it-IT" sz="1200" dirty="0">
                          <a:effectLst/>
                        </a:rPr>
                        <a:t>-Weight </a:t>
                      </a:r>
                      <a:r>
                        <a:rPr lang="it-IT" sz="1200" dirty="0" err="1">
                          <a:effectLst/>
                        </a:rPr>
                        <a:t>relationship</a:t>
                      </a:r>
                      <a:r>
                        <a:rPr lang="it-IT" sz="1200" dirty="0">
                          <a:effectLst/>
                        </a:rPr>
                        <a:t> (TE </a:t>
                      </a:r>
                      <a:r>
                        <a:rPr lang="it-IT" sz="1200" dirty="0" err="1">
                          <a:effectLst/>
                        </a:rPr>
                        <a:t>table</a:t>
                      </a:r>
                      <a:r>
                        <a:rPr lang="it-IT" sz="1200" dirty="0">
                          <a:effectLst/>
                        </a:rPr>
                        <a:t>)</a:t>
                      </a:r>
                      <a:endParaRPr lang="en-GB" sz="1200" dirty="0">
                        <a:effectLst/>
                      </a:endParaRPr>
                    </a:p>
                  </a:txBody>
                  <a:tcPr marL="31275" marR="31275" marT="0" marB="0"/>
                </a:tc>
                <a:extLst>
                  <a:ext uri="{0D108BD9-81ED-4DB2-BD59-A6C34878D82A}">
                    <a16:rowId xmlns:a16="http://schemas.microsoft.com/office/drawing/2014/main" val="231115927"/>
                  </a:ext>
                </a:extLst>
              </a:tr>
            </a:tbl>
          </a:graphicData>
        </a:graphic>
      </p:graphicFrame>
      <p:sp>
        <p:nvSpPr>
          <p:cNvPr id="8" name="CasellaDiTesto 7">
            <a:extLst>
              <a:ext uri="{FF2B5EF4-FFF2-40B4-BE49-F238E27FC236}">
                <a16:creationId xmlns:a16="http://schemas.microsoft.com/office/drawing/2014/main" id="{C4114134-064C-F2C4-4AE8-E4B417CC2025}"/>
              </a:ext>
            </a:extLst>
          </p:cNvPr>
          <p:cNvSpPr txBox="1"/>
          <p:nvPr/>
        </p:nvSpPr>
        <p:spPr>
          <a:xfrm>
            <a:off x="4577860" y="1609508"/>
            <a:ext cx="2455737" cy="36933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none" rtlCol="0">
            <a:spAutoFit/>
          </a:bodyPr>
          <a:lstStyle/>
          <a:p>
            <a:r>
              <a:rPr lang="it-IT" dirty="0" err="1"/>
              <a:t>Main</a:t>
            </a:r>
            <a:r>
              <a:rPr lang="it-IT" dirty="0"/>
              <a:t> </a:t>
            </a:r>
            <a:r>
              <a:rPr lang="it-IT" dirty="0" err="1"/>
              <a:t>function</a:t>
            </a:r>
            <a:r>
              <a:rPr lang="it-IT" dirty="0"/>
              <a:t>: </a:t>
            </a:r>
            <a:r>
              <a:rPr lang="it-IT" b="1" dirty="0"/>
              <a:t>BioIndex</a:t>
            </a:r>
            <a:endParaRPr lang="en-GB" b="1" dirty="0"/>
          </a:p>
        </p:txBody>
      </p:sp>
    </p:spTree>
    <p:extLst>
      <p:ext uri="{BB962C8B-B14F-4D97-AF65-F5344CB8AC3E}">
        <p14:creationId xmlns:p14="http://schemas.microsoft.com/office/powerpoint/2010/main" val="3522031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8BAC5D-1DDC-DE0A-B6B5-1B73E55AE63D}"/>
              </a:ext>
            </a:extLst>
          </p:cNvPr>
          <p:cNvSpPr>
            <a:spLocks noGrp="1"/>
          </p:cNvSpPr>
          <p:nvPr>
            <p:ph type="title"/>
          </p:nvPr>
        </p:nvSpPr>
        <p:spPr>
          <a:xfrm>
            <a:off x="571500" y="822325"/>
            <a:ext cx="10515600" cy="1325563"/>
          </a:xfrm>
        </p:spPr>
        <p:txBody>
          <a:bodyPr>
            <a:normAutofit/>
          </a:bodyPr>
          <a:lstStyle/>
          <a:p>
            <a:pPr marR="0" rtl="0"/>
            <a:r>
              <a:rPr lang="en-GB" sz="4000" b="0" i="0" u="none" strike="noStrike" baseline="0" dirty="0">
                <a:solidFill>
                  <a:srgbClr val="2F5496"/>
                </a:solidFill>
                <a:latin typeface="+mn-lt"/>
              </a:rPr>
              <a:t>Outputs</a:t>
            </a:r>
          </a:p>
        </p:txBody>
      </p:sp>
      <p:sp>
        <p:nvSpPr>
          <p:cNvPr id="3" name="Segnaposto testo 2">
            <a:extLst>
              <a:ext uri="{FF2B5EF4-FFF2-40B4-BE49-F238E27FC236}">
                <a16:creationId xmlns:a16="http://schemas.microsoft.com/office/drawing/2014/main" id="{FF2A569A-9986-E3FE-B455-65EEEF038BC9}"/>
              </a:ext>
            </a:extLst>
          </p:cNvPr>
          <p:cNvSpPr>
            <a:spLocks noGrp="1"/>
          </p:cNvSpPr>
          <p:nvPr>
            <p:ph type="body" idx="1"/>
          </p:nvPr>
        </p:nvSpPr>
        <p:spPr>
          <a:xfrm>
            <a:off x="618528" y="2019300"/>
            <a:ext cx="6829425" cy="4351338"/>
          </a:xfrm>
        </p:spPr>
        <p:txBody>
          <a:bodyPr>
            <a:normAutofit/>
          </a:bodyPr>
          <a:lstStyle/>
          <a:p>
            <a:pPr marR="0" lvl="0" rtl="0"/>
            <a:r>
              <a:rPr lang="en-GB" sz="2400" b="0" i="0" u="none" strike="noStrike" baseline="0" dirty="0">
                <a:solidFill>
                  <a:srgbClr val="2F5496"/>
                </a:solidFill>
                <a:latin typeface="Times New Roman" panose="02020603050405020304" pitchFamily="18" charset="0"/>
              </a:rPr>
              <a:t>CSV table: Outputs suitable for further analysis or direct reporting.</a:t>
            </a:r>
          </a:p>
          <a:p>
            <a:pPr marR="0" lvl="0" rtl="0"/>
            <a:endParaRPr lang="en-GB" sz="2400" b="0" i="0" u="none" strike="noStrike" baseline="0" dirty="0">
              <a:solidFill>
                <a:srgbClr val="2F5496"/>
              </a:solidFill>
              <a:latin typeface="Times New Roman" panose="02020603050405020304" pitchFamily="18" charset="0"/>
            </a:endParaRPr>
          </a:p>
          <a:p>
            <a:pPr lvl="0"/>
            <a:r>
              <a:rPr lang="en-GB" sz="2400" dirty="0">
                <a:solidFill>
                  <a:srgbClr val="2F5496"/>
                </a:solidFill>
                <a:latin typeface="Times New Roman" panose="02020603050405020304" pitchFamily="18" charset="0"/>
              </a:rPr>
              <a:t>Graphical outputs: Includes boxplots, </a:t>
            </a:r>
            <a:r>
              <a:rPr lang="en-GB" sz="2400" b="0" i="0" u="none" strike="noStrike" baseline="0" dirty="0">
                <a:solidFill>
                  <a:srgbClr val="2F5496"/>
                </a:solidFill>
                <a:latin typeface="Times New Roman" panose="02020603050405020304" pitchFamily="18" charset="0"/>
              </a:rPr>
              <a:t>bubble plots, heatmaps, and spatial grids for enhanced insights.</a:t>
            </a:r>
          </a:p>
          <a:p>
            <a:pPr marR="0" lvl="0" rtl="0"/>
            <a:endParaRPr lang="en-GB" sz="2400" b="0" i="0" u="none" strike="noStrike" baseline="0" dirty="0">
              <a:solidFill>
                <a:srgbClr val="2F5496"/>
              </a:solidFill>
              <a:latin typeface="Times New Roman" panose="02020603050405020304" pitchFamily="18" charset="0"/>
            </a:endParaRPr>
          </a:p>
          <a:p>
            <a:r>
              <a:rPr lang="en-GB" sz="2400" b="0" i="0" u="none" strike="noStrike" baseline="0" dirty="0">
                <a:solidFill>
                  <a:srgbClr val="2F5496"/>
                </a:solidFill>
                <a:latin typeface="Times New Roman" panose="02020603050405020304" pitchFamily="18" charset="0"/>
              </a:rPr>
              <a:t>All the outputs are downloaded in a unique zip file (RDBFIS) or saved in a user-selected local folder (stand alone use). Zip files safeguards results with session-specific archives,</a:t>
            </a:r>
            <a:r>
              <a:rPr lang="en-GB" sz="2400" dirty="0">
                <a:solidFill>
                  <a:srgbClr val="2F5496"/>
                </a:solidFill>
                <a:latin typeface="Times New Roman" panose="02020603050405020304" pitchFamily="18" charset="0"/>
              </a:rPr>
              <a:t> preventing accidental overwrites or data loss.</a:t>
            </a:r>
          </a:p>
          <a:p>
            <a:pPr marR="0" lvl="0" rtl="0"/>
            <a:endParaRPr lang="en-GB" sz="2400" b="0" i="0" u="none" strike="noStrike" baseline="0" dirty="0">
              <a:solidFill>
                <a:srgbClr val="2F5496"/>
              </a:solidFill>
              <a:latin typeface="Times New Roman" panose="02020603050405020304" pitchFamily="18" charset="0"/>
            </a:endParaRPr>
          </a:p>
        </p:txBody>
      </p:sp>
      <p:pic>
        <p:nvPicPr>
          <p:cNvPr id="5" name="Immagine 4">
            <a:extLst>
              <a:ext uri="{FF2B5EF4-FFF2-40B4-BE49-F238E27FC236}">
                <a16:creationId xmlns:a16="http://schemas.microsoft.com/office/drawing/2014/main" id="{CCEE7602-5279-9ECE-5046-12AE0374ED96}"/>
              </a:ext>
            </a:extLst>
          </p:cNvPr>
          <p:cNvPicPr>
            <a:picLocks noChangeAspect="1"/>
          </p:cNvPicPr>
          <p:nvPr/>
        </p:nvPicPr>
        <p:blipFill>
          <a:blip r:embed="rId2"/>
          <a:srcRect r="84062"/>
          <a:stretch/>
        </p:blipFill>
        <p:spPr>
          <a:xfrm>
            <a:off x="7561659" y="984053"/>
            <a:ext cx="1943100" cy="2060969"/>
          </a:xfrm>
          <a:prstGeom prst="rect">
            <a:avLst/>
          </a:prstGeom>
        </p:spPr>
      </p:pic>
      <p:pic>
        <p:nvPicPr>
          <p:cNvPr id="6" name="Immagine 5">
            <a:extLst>
              <a:ext uri="{FF2B5EF4-FFF2-40B4-BE49-F238E27FC236}">
                <a16:creationId xmlns:a16="http://schemas.microsoft.com/office/drawing/2014/main" id="{8014BE37-0D4C-8804-941D-D0ABEF09AA90}"/>
              </a:ext>
            </a:extLst>
          </p:cNvPr>
          <p:cNvPicPr>
            <a:picLocks noChangeAspect="1"/>
          </p:cNvPicPr>
          <p:nvPr/>
        </p:nvPicPr>
        <p:blipFill>
          <a:blip r:embed="rId2"/>
          <a:srcRect l="20781" r="63203"/>
          <a:stretch/>
        </p:blipFill>
        <p:spPr>
          <a:xfrm>
            <a:off x="9463084" y="984053"/>
            <a:ext cx="1952625" cy="2060969"/>
          </a:xfrm>
          <a:prstGeom prst="rect">
            <a:avLst/>
          </a:prstGeom>
        </p:spPr>
      </p:pic>
      <p:pic>
        <p:nvPicPr>
          <p:cNvPr id="7" name="Immagine 6">
            <a:extLst>
              <a:ext uri="{FF2B5EF4-FFF2-40B4-BE49-F238E27FC236}">
                <a16:creationId xmlns:a16="http://schemas.microsoft.com/office/drawing/2014/main" id="{9BA549A7-73D1-AD40-9E1E-105E726265E0}"/>
              </a:ext>
            </a:extLst>
          </p:cNvPr>
          <p:cNvPicPr>
            <a:picLocks noChangeAspect="1"/>
          </p:cNvPicPr>
          <p:nvPr/>
        </p:nvPicPr>
        <p:blipFill>
          <a:blip r:embed="rId2"/>
          <a:srcRect l="41758" t="3206" r="42031" b="1"/>
          <a:stretch/>
        </p:blipFill>
        <p:spPr>
          <a:xfrm>
            <a:off x="7528320" y="2957540"/>
            <a:ext cx="1976439" cy="1994885"/>
          </a:xfrm>
          <a:prstGeom prst="rect">
            <a:avLst/>
          </a:prstGeom>
        </p:spPr>
      </p:pic>
      <p:pic>
        <p:nvPicPr>
          <p:cNvPr id="8" name="Immagine 7">
            <a:extLst>
              <a:ext uri="{FF2B5EF4-FFF2-40B4-BE49-F238E27FC236}">
                <a16:creationId xmlns:a16="http://schemas.microsoft.com/office/drawing/2014/main" id="{BDC832D2-0110-0CF0-4EC5-5164EDCE0EE9}"/>
              </a:ext>
            </a:extLst>
          </p:cNvPr>
          <p:cNvPicPr>
            <a:picLocks noChangeAspect="1"/>
          </p:cNvPicPr>
          <p:nvPr/>
        </p:nvPicPr>
        <p:blipFill>
          <a:blip r:embed="rId2"/>
          <a:srcRect l="62890" t="4304" r="20899"/>
          <a:stretch/>
        </p:blipFill>
        <p:spPr>
          <a:xfrm>
            <a:off x="9472015" y="2995864"/>
            <a:ext cx="1976438" cy="1972266"/>
          </a:xfrm>
          <a:prstGeom prst="rect">
            <a:avLst/>
          </a:prstGeom>
        </p:spPr>
      </p:pic>
      <p:pic>
        <p:nvPicPr>
          <p:cNvPr id="9" name="Immagine 8">
            <a:extLst>
              <a:ext uri="{FF2B5EF4-FFF2-40B4-BE49-F238E27FC236}">
                <a16:creationId xmlns:a16="http://schemas.microsoft.com/office/drawing/2014/main" id="{0CB2069A-6708-1950-842D-DA17DEBFC6BE}"/>
              </a:ext>
            </a:extLst>
          </p:cNvPr>
          <p:cNvPicPr>
            <a:picLocks noChangeAspect="1"/>
          </p:cNvPicPr>
          <p:nvPr/>
        </p:nvPicPr>
        <p:blipFill>
          <a:blip r:embed="rId2"/>
          <a:srcRect l="83984" t="3866"/>
          <a:stretch/>
        </p:blipFill>
        <p:spPr>
          <a:xfrm>
            <a:off x="7561659" y="4879131"/>
            <a:ext cx="1952625" cy="1981287"/>
          </a:xfrm>
          <a:prstGeom prst="rect">
            <a:avLst/>
          </a:prstGeom>
        </p:spPr>
      </p:pic>
    </p:spTree>
    <p:extLst>
      <p:ext uri="{BB962C8B-B14F-4D97-AF65-F5344CB8AC3E}">
        <p14:creationId xmlns:p14="http://schemas.microsoft.com/office/powerpoint/2010/main" val="2199513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A0CFF6F5-4431-E209-3C48-7D622CCE33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8751" y="1347537"/>
            <a:ext cx="2512354" cy="2512354"/>
          </a:xfrm>
          <a:prstGeom prst="rect">
            <a:avLst/>
          </a:prstGeom>
        </p:spPr>
      </p:pic>
      <p:pic>
        <p:nvPicPr>
          <p:cNvPr id="7" name="Immagine 6">
            <a:extLst>
              <a:ext uri="{FF2B5EF4-FFF2-40B4-BE49-F238E27FC236}">
                <a16:creationId xmlns:a16="http://schemas.microsoft.com/office/drawing/2014/main" id="{95B7B29B-A100-ADA9-EF4D-EA873C8775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0393" y="1347537"/>
            <a:ext cx="2512354" cy="2512354"/>
          </a:xfrm>
          <a:prstGeom prst="rect">
            <a:avLst/>
          </a:prstGeom>
        </p:spPr>
      </p:pic>
      <p:sp>
        <p:nvSpPr>
          <p:cNvPr id="8" name="CasellaDiTesto 7">
            <a:extLst>
              <a:ext uri="{FF2B5EF4-FFF2-40B4-BE49-F238E27FC236}">
                <a16:creationId xmlns:a16="http://schemas.microsoft.com/office/drawing/2014/main" id="{00327B42-CA15-1044-A5A5-3C221938AC10}"/>
              </a:ext>
            </a:extLst>
          </p:cNvPr>
          <p:cNvSpPr txBox="1"/>
          <p:nvPr/>
        </p:nvSpPr>
        <p:spPr>
          <a:xfrm>
            <a:off x="163629" y="978205"/>
            <a:ext cx="2692981" cy="36933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none" rtlCol="0">
            <a:spAutoFit/>
          </a:bodyPr>
          <a:lstStyle/>
          <a:p>
            <a:r>
              <a:rPr lang="it-IT" dirty="0" err="1"/>
              <a:t>Species</a:t>
            </a:r>
            <a:r>
              <a:rPr lang="it-IT" dirty="0"/>
              <a:t> </a:t>
            </a:r>
            <a:r>
              <a:rPr lang="it-IT" dirty="0" err="1"/>
              <a:t>depth</a:t>
            </a:r>
            <a:r>
              <a:rPr lang="it-IT" dirty="0"/>
              <a:t> </a:t>
            </a:r>
            <a:r>
              <a:rPr lang="it-IT" dirty="0" err="1"/>
              <a:t>distribution</a:t>
            </a:r>
            <a:endParaRPr lang="en-GB" dirty="0"/>
          </a:p>
        </p:txBody>
      </p:sp>
      <p:pic>
        <p:nvPicPr>
          <p:cNvPr id="10" name="Immagine 9">
            <a:extLst>
              <a:ext uri="{FF2B5EF4-FFF2-40B4-BE49-F238E27FC236}">
                <a16:creationId xmlns:a16="http://schemas.microsoft.com/office/drawing/2014/main" id="{C0843D9B-3FEE-7F5D-5925-21121FEEF886}"/>
              </a:ext>
            </a:extLst>
          </p:cNvPr>
          <p:cNvPicPr>
            <a:picLocks noChangeAspect="1"/>
          </p:cNvPicPr>
          <p:nvPr/>
        </p:nvPicPr>
        <p:blipFill>
          <a:blip r:embed="rId4" cstate="print">
            <a:extLst>
              <a:ext uri="{28A0092B-C50C-407E-A947-70E740481C1C}">
                <a14:useLocalDpi xmlns:a14="http://schemas.microsoft.com/office/drawing/2010/main" val="0"/>
              </a:ext>
            </a:extLst>
          </a:blip>
          <a:srcRect t="14264" b="14264"/>
          <a:stretch/>
        </p:blipFill>
        <p:spPr>
          <a:xfrm>
            <a:off x="6959683" y="2206332"/>
            <a:ext cx="5087550" cy="3636204"/>
          </a:xfrm>
          <a:prstGeom prst="rect">
            <a:avLst/>
          </a:prstGeom>
        </p:spPr>
      </p:pic>
      <p:pic>
        <p:nvPicPr>
          <p:cNvPr id="12" name="Immagine 11">
            <a:extLst>
              <a:ext uri="{FF2B5EF4-FFF2-40B4-BE49-F238E27FC236}">
                <a16:creationId xmlns:a16="http://schemas.microsoft.com/office/drawing/2014/main" id="{ECEC9963-9D95-AF20-8F8A-ECE3EFC0F34D}"/>
              </a:ext>
            </a:extLst>
          </p:cNvPr>
          <p:cNvPicPr>
            <a:picLocks noChangeAspect="1"/>
          </p:cNvPicPr>
          <p:nvPr/>
        </p:nvPicPr>
        <p:blipFill>
          <a:blip r:embed="rId5" cstate="print">
            <a:extLst>
              <a:ext uri="{28A0092B-C50C-407E-A947-70E740481C1C}">
                <a14:useLocalDpi xmlns:a14="http://schemas.microsoft.com/office/drawing/2010/main" val="0"/>
              </a:ext>
            </a:extLst>
          </a:blip>
          <a:srcRect t="11930" b="12000"/>
          <a:stretch/>
        </p:blipFill>
        <p:spPr>
          <a:xfrm>
            <a:off x="3643965" y="4259180"/>
            <a:ext cx="3228473" cy="2455906"/>
          </a:xfrm>
          <a:prstGeom prst="rect">
            <a:avLst/>
          </a:prstGeom>
        </p:spPr>
      </p:pic>
      <p:pic>
        <p:nvPicPr>
          <p:cNvPr id="14" name="Immagine 13">
            <a:extLst>
              <a:ext uri="{FF2B5EF4-FFF2-40B4-BE49-F238E27FC236}">
                <a16:creationId xmlns:a16="http://schemas.microsoft.com/office/drawing/2014/main" id="{E430E98C-5CF1-0C6D-129B-BB8564FF1EAF}"/>
              </a:ext>
            </a:extLst>
          </p:cNvPr>
          <p:cNvPicPr>
            <a:picLocks noChangeAspect="1"/>
          </p:cNvPicPr>
          <p:nvPr/>
        </p:nvPicPr>
        <p:blipFill>
          <a:blip r:embed="rId6" cstate="print">
            <a:extLst>
              <a:ext uri="{28A0092B-C50C-407E-A947-70E740481C1C}">
                <a14:useLocalDpi xmlns:a14="http://schemas.microsoft.com/office/drawing/2010/main" val="0"/>
              </a:ext>
            </a:extLst>
          </a:blip>
          <a:srcRect t="13193" b="13263"/>
          <a:stretch/>
        </p:blipFill>
        <p:spPr>
          <a:xfrm>
            <a:off x="232424" y="4259179"/>
            <a:ext cx="3324297" cy="2444817"/>
          </a:xfrm>
          <a:prstGeom prst="rect">
            <a:avLst/>
          </a:prstGeom>
        </p:spPr>
      </p:pic>
      <p:sp>
        <p:nvSpPr>
          <p:cNvPr id="15" name="CasellaDiTesto 14">
            <a:extLst>
              <a:ext uri="{FF2B5EF4-FFF2-40B4-BE49-F238E27FC236}">
                <a16:creationId xmlns:a16="http://schemas.microsoft.com/office/drawing/2014/main" id="{9F6C4172-8EE3-FB6F-8D5A-2CD6F482FBBA}"/>
              </a:ext>
            </a:extLst>
          </p:cNvPr>
          <p:cNvSpPr txBox="1"/>
          <p:nvPr/>
        </p:nvSpPr>
        <p:spPr>
          <a:xfrm>
            <a:off x="6959683" y="1757853"/>
            <a:ext cx="2512354" cy="36933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none" rtlCol="0">
            <a:spAutoFit/>
          </a:bodyPr>
          <a:lstStyle/>
          <a:p>
            <a:r>
              <a:rPr lang="it-IT" dirty="0" err="1"/>
              <a:t>Hauls</a:t>
            </a:r>
            <a:r>
              <a:rPr lang="it-IT" dirty="0"/>
              <a:t> </a:t>
            </a:r>
            <a:r>
              <a:rPr lang="it-IT" dirty="0" err="1"/>
              <a:t>spatial</a:t>
            </a:r>
            <a:r>
              <a:rPr lang="it-IT" dirty="0"/>
              <a:t> </a:t>
            </a:r>
            <a:r>
              <a:rPr lang="it-IT" dirty="0" err="1"/>
              <a:t>distribution</a:t>
            </a:r>
            <a:endParaRPr lang="en-GB" dirty="0"/>
          </a:p>
        </p:txBody>
      </p:sp>
      <p:sp>
        <p:nvSpPr>
          <p:cNvPr id="16" name="CasellaDiTesto 15">
            <a:extLst>
              <a:ext uri="{FF2B5EF4-FFF2-40B4-BE49-F238E27FC236}">
                <a16:creationId xmlns:a16="http://schemas.microsoft.com/office/drawing/2014/main" id="{3DE708CE-D160-6F19-4647-25A0F7FEAB8F}"/>
              </a:ext>
            </a:extLst>
          </p:cNvPr>
          <p:cNvSpPr txBox="1"/>
          <p:nvPr/>
        </p:nvSpPr>
        <p:spPr>
          <a:xfrm>
            <a:off x="163628" y="3859891"/>
            <a:ext cx="3774880" cy="36933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none" rtlCol="0">
            <a:spAutoFit/>
          </a:bodyPr>
          <a:lstStyle/>
          <a:p>
            <a:r>
              <a:rPr lang="it-IT" dirty="0" err="1"/>
              <a:t>Abundance</a:t>
            </a:r>
            <a:r>
              <a:rPr lang="it-IT" dirty="0"/>
              <a:t> and </a:t>
            </a:r>
            <a:r>
              <a:rPr lang="it-IT" dirty="0" err="1"/>
              <a:t>biomass</a:t>
            </a:r>
            <a:r>
              <a:rPr lang="it-IT" dirty="0"/>
              <a:t> </a:t>
            </a:r>
            <a:r>
              <a:rPr lang="it-IT" dirty="0" err="1"/>
              <a:t>bubble</a:t>
            </a:r>
            <a:r>
              <a:rPr lang="it-IT" dirty="0"/>
              <a:t> plots</a:t>
            </a:r>
            <a:endParaRPr lang="en-GB" dirty="0"/>
          </a:p>
        </p:txBody>
      </p:sp>
    </p:spTree>
    <p:extLst>
      <p:ext uri="{BB962C8B-B14F-4D97-AF65-F5344CB8AC3E}">
        <p14:creationId xmlns:p14="http://schemas.microsoft.com/office/powerpoint/2010/main" val="392622051"/>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e93a919-8b90-4eee-a128-e4c4ed2c8f0f">
      <Terms xmlns="http://schemas.microsoft.com/office/infopath/2007/PartnerControls"/>
    </lcf76f155ced4ddcb4097134ff3c332f>
    <TaxCatchAll xmlns="82e3c047-f150-4590-ba06-f742885720c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E8A2E44B0CEB7E47B8540D1C44E7D149" ma:contentTypeVersion="11" ma:contentTypeDescription="Creare un nuovo documento." ma:contentTypeScope="" ma:versionID="665c651f9bd412448c28db1e1cdcba9e">
  <xsd:schema xmlns:xsd="http://www.w3.org/2001/XMLSchema" xmlns:xs="http://www.w3.org/2001/XMLSchema" xmlns:p="http://schemas.microsoft.com/office/2006/metadata/properties" xmlns:ns2="8e93a919-8b90-4eee-a128-e4c4ed2c8f0f" xmlns:ns3="82e3c047-f150-4590-ba06-f742885720c6" targetNamespace="http://schemas.microsoft.com/office/2006/metadata/properties" ma:root="true" ma:fieldsID="5d2f7cd4b9a091a78ff9cacc422cfa6b" ns2:_="" ns3:_="">
    <xsd:import namespace="8e93a919-8b90-4eee-a128-e4c4ed2c8f0f"/>
    <xsd:import namespace="82e3c047-f150-4590-ba06-f742885720c6"/>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e93a919-8b90-4eee-a128-e4c4ed2c8f0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lcf76f155ced4ddcb4097134ff3c332f" ma:index="13" nillable="true" ma:taxonomy="true" ma:internalName="lcf76f155ced4ddcb4097134ff3c332f" ma:taxonomyFieldName="MediaServiceImageTags" ma:displayName="Tag immagine" ma:readOnly="false" ma:fieldId="{5cf76f15-5ced-4ddc-b409-7134ff3c332f}" ma:taxonomyMulti="true" ma:sspId="1e68faa5-9218-4cce-9282-5710a97a2d91"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2e3c047-f150-4590-ba06-f742885720c6"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9652f7ed-dd19-46b3-b48b-992a46fb2015}" ma:internalName="TaxCatchAll" ma:showField="CatchAllData" ma:web="82e3c047-f150-4590-ba06-f742885720c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C95C31-733E-4235-B8AB-8B77E88425FC}">
  <ds:schemaRefs>
    <ds:schemaRef ds:uri="http://schemas.microsoft.com/office/2006/metadata/properties"/>
    <ds:schemaRef ds:uri="http://schemas.microsoft.com/office/infopath/2007/PartnerControls"/>
    <ds:schemaRef ds:uri="8e93a919-8b90-4eee-a128-e4c4ed2c8f0f"/>
    <ds:schemaRef ds:uri="82e3c047-f150-4590-ba06-f742885720c6"/>
  </ds:schemaRefs>
</ds:datastoreItem>
</file>

<file path=customXml/itemProps2.xml><?xml version="1.0" encoding="utf-8"?>
<ds:datastoreItem xmlns:ds="http://schemas.openxmlformats.org/officeDocument/2006/customXml" ds:itemID="{15E623B9-002F-4A56-ABB7-D98BE2372F4C}"/>
</file>

<file path=customXml/itemProps3.xml><?xml version="1.0" encoding="utf-8"?>
<ds:datastoreItem xmlns:ds="http://schemas.openxmlformats.org/officeDocument/2006/customXml" ds:itemID="{6E83F36F-1931-4742-BAFC-F8ED443C8FF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8255</TotalTime>
  <Words>1386</Words>
  <Application>Microsoft Office PowerPoint</Application>
  <PresentationFormat>Widescreen</PresentationFormat>
  <Paragraphs>142</Paragraphs>
  <Slides>15</Slides>
  <Notes>0</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15</vt:i4>
      </vt:variant>
    </vt:vector>
  </HeadingPairs>
  <TitlesOfParts>
    <vt:vector size="22" baseType="lpstr">
      <vt:lpstr>Arial</vt:lpstr>
      <vt:lpstr>Calibri</vt:lpstr>
      <vt:lpstr>Calibri Light</vt:lpstr>
      <vt:lpstr>Segoe UI Semilight</vt:lpstr>
      <vt:lpstr>Symbol</vt:lpstr>
      <vt:lpstr>Times New Roman</vt:lpstr>
      <vt:lpstr>Tema di Office</vt:lpstr>
      <vt:lpstr>Presentazione standard di PowerPoint</vt:lpstr>
      <vt:lpstr>Presentazione standard di PowerPoint</vt:lpstr>
      <vt:lpstr>Presentazione standard di PowerPoint</vt:lpstr>
      <vt:lpstr>Workflow and Data Validation in RDBFIS</vt:lpstr>
      <vt:lpstr>Statistical and Analytical Capabilities</vt:lpstr>
      <vt:lpstr>Biological Indicators</vt:lpstr>
      <vt:lpstr>Core analyses and functions</vt:lpstr>
      <vt:lpstr>Outputs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Final remarks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Walter Zupa</dc:creator>
  <cp:lastModifiedBy>WZ</cp:lastModifiedBy>
  <cp:revision>274</cp:revision>
  <dcterms:created xsi:type="dcterms:W3CDTF">2021-02-25T15:55:42Z</dcterms:created>
  <dcterms:modified xsi:type="dcterms:W3CDTF">2025-01-17T11:48:52Z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0x010100E8A2E44B0CEB7E47B8540D1C44E7D149</vt:lpwstr>
  </property>
</Properties>
</file>